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4" r:id="rId2"/>
    <p:sldId id="256" r:id="rId3"/>
    <p:sldId id="257" r:id="rId4"/>
    <p:sldId id="277" r:id="rId5"/>
    <p:sldId id="260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8" r:id="rId14"/>
    <p:sldId id="279" r:id="rId15"/>
    <p:sldId id="280" r:id="rId16"/>
    <p:sldId id="281" r:id="rId17"/>
    <p:sldId id="282" r:id="rId18"/>
    <p:sldId id="283" r:id="rId19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66FFFF"/>
    <a:srgbClr val="FF33CC"/>
    <a:srgbClr val="FF66FF"/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34615" autoAdjust="0"/>
    <p:restoredTop sz="90864" autoAdjust="0"/>
  </p:normalViewPr>
  <p:slideViewPr>
    <p:cSldViewPr>
      <p:cViewPr>
        <p:scale>
          <a:sx n="90" d="100"/>
          <a:sy n="90" d="100"/>
        </p:scale>
        <p:origin x="-810" y="-16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71D0E47-4E77-48C9-8245-08990DB312E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4923FB9-F205-40B6-B7A0-D12C5E51E509}" type="datetimeFigureOut">
              <a:rPr lang="en-US"/>
              <a:pPr>
                <a:defRPr/>
              </a:pPr>
              <a:t>11/11/2011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AU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AU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2BAA695-9D40-4127-A860-04C1457B72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A523265-8000-447E-90BB-967855E6235C}" type="slidenum">
              <a:rPr lang="en-AU" smtClean="0"/>
              <a:pPr/>
              <a:t>1</a:t>
            </a:fld>
            <a:endParaRPr lang="en-A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9980B-4EFC-491A-9AC8-A2155D3332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8B7E0-9395-4E5D-9D0C-8326EDEEE46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C95EDC-187D-4D9E-8EFC-63A927707A5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D6792-46A7-4967-B33B-732D0AB2992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474C9E-F7D8-4DE0-9B6D-0C1CFA3D3C9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5CFFFC-A743-498F-8342-F130F279F43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61A48-9B00-44BB-8A38-64E5E09CB2F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005756-396F-494E-94AF-CCCDCE890FB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928C4-AA6C-4DC2-A4C2-998C56B875D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44C2D1-53B7-402B-8B02-6F37822B798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967215-1D48-4B9D-B907-3FFD95417D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1C1FA9A2-5744-43AD-8219-62FCC611155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www.nrw.qld.gov.au/about/documents/annual_report/images/community.jpg&amp;imgrefurl=http://www.nrw.qld.gov.au/about/documents/annual_report/organisation/community.html&amp;h=280&amp;w=420&amp;sz=126&amp;hl=en&amp;start=8&amp;sig2=Nt3pliOD8r2LsNBgqLkkMA&amp;um=1&amp;usg=__EI1lXxiQh9nAeQLN1LkKYZA4Tpo=&amp;tbnid=abVM6__KjxJUhM:&amp;tbnh=83&amp;tbnw=125&amp;ei=kloaSdmLCpu0sAPfj8CGDA&amp;prev=/images%3Fq%3Dcommunity%2Bengagement%26um%3D1%26hl%3Den%26rls%3Dcom.microsoft:en-au:IE-SearchBox%26rlz%3D1I7ADBS%26sa%3D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16013" y="1125538"/>
            <a:ext cx="7342187" cy="2087562"/>
          </a:xfrm>
        </p:spPr>
        <p:txBody>
          <a:bodyPr/>
          <a:lstStyle/>
          <a:p>
            <a:pPr eaLnBrk="1" hangingPunct="1"/>
            <a:r>
              <a:rPr lang="en-AU" sz="3600" smtClean="0">
                <a:latin typeface="Arial Black" pitchFamily="34" charset="0"/>
              </a:rPr>
              <a:t>Community Engagement Presentation at SCPWG </a:t>
            </a:r>
            <a:br>
              <a:rPr lang="en-AU" sz="3600" smtClean="0">
                <a:latin typeface="Arial Black" pitchFamily="34" charset="0"/>
              </a:rPr>
            </a:br>
            <a:r>
              <a:rPr lang="en-AU" sz="3600" smtClean="0">
                <a:latin typeface="Arial Black" pitchFamily="34" charset="0"/>
              </a:rPr>
              <a:t>November 2008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429000"/>
            <a:ext cx="7500938" cy="2214563"/>
          </a:xfrm>
        </p:spPr>
        <p:txBody>
          <a:bodyPr/>
          <a:lstStyle/>
          <a:p>
            <a:pPr eaLnBrk="1" hangingPunct="1"/>
            <a:endParaRPr lang="en-AU" sz="2400" smtClean="0"/>
          </a:p>
          <a:p>
            <a:pPr eaLnBrk="1" hangingPunct="1"/>
            <a:r>
              <a:rPr lang="en-AU" sz="2400" smtClean="0">
                <a:latin typeface="Arial" charset="0"/>
                <a:cs typeface="Arial" charset="0"/>
              </a:rPr>
              <a:t>Research Centre for Stronger Communities</a:t>
            </a:r>
          </a:p>
          <a:p>
            <a:pPr eaLnBrk="1" hangingPunct="1"/>
            <a:r>
              <a:rPr lang="en-AU" sz="2400" smtClean="0">
                <a:latin typeface="Arial" charset="0"/>
                <a:cs typeface="Arial" charset="0"/>
              </a:rPr>
              <a:t>Research Fellow - Dr Diane Costello</a:t>
            </a:r>
          </a:p>
          <a:p>
            <a:pPr eaLnBrk="1" hangingPunct="1"/>
            <a:r>
              <a:rPr lang="en-AU" sz="2400" smtClean="0">
                <a:latin typeface="Arial" charset="0"/>
                <a:cs typeface="Arial" charset="0"/>
              </a:rPr>
              <a:t>Director – Professor Daniela Stehlik</a:t>
            </a:r>
          </a:p>
          <a:p>
            <a:pPr eaLnBrk="1" hangingPunct="1"/>
            <a:endParaRPr lang="en-AU" smtClean="0">
              <a:latin typeface="Arial" charset="0"/>
              <a:cs typeface="Arial" charset="0"/>
            </a:endParaRPr>
          </a:p>
        </p:txBody>
      </p:sp>
      <p:pic>
        <p:nvPicPr>
          <p:cNvPr id="2052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021388"/>
            <a:ext cx="87852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AU" sz="3600" b="1" u="sng" smtClean="0">
                <a:latin typeface="Century Gothic" pitchFamily="34" charset="0"/>
              </a:rPr>
              <a:t>Climate Change Attitudes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8638" y="1219200"/>
            <a:ext cx="8147050" cy="5410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UNDERSTANDING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b="1" smtClean="0">
                <a:latin typeface="Century Gothic" pitchFamily="34" charset="0"/>
              </a:rPr>
              <a:t>FACTORS</a:t>
            </a:r>
            <a:r>
              <a:rPr lang="en-AU" sz="2800" smtClean="0">
                <a:latin typeface="Century Gothic" pitchFamily="34" charset="0"/>
              </a:rPr>
              <a:t> - enhance &amp; impede!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smtClean="0">
                <a:latin typeface="Century Gothic" pitchFamily="34" charset="0"/>
              </a:rPr>
              <a:t>Values, Attitudes &amp; Perceptions:</a:t>
            </a:r>
          </a:p>
          <a:p>
            <a:pPr eaLnBrk="1" hangingPunct="1">
              <a:lnSpc>
                <a:spcPct val="90000"/>
              </a:lnSpc>
              <a:spcBef>
                <a:spcPct val="3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smtClean="0">
                <a:latin typeface="Century Gothic" pitchFamily="34" charset="0"/>
              </a:rPr>
              <a:t>RISK ANALYSIS</a:t>
            </a:r>
            <a:r>
              <a:rPr lang="en-AU" sz="2800" b="1" smtClean="0">
                <a:latin typeface="Century Gothic" pitchFamily="34" charset="0"/>
              </a:rPr>
              <a:t> </a:t>
            </a:r>
            <a:r>
              <a:rPr lang="en-AU" sz="2800" b="1" smtClean="0"/>
              <a:t>–</a:t>
            </a:r>
            <a:r>
              <a:rPr lang="en-AU" sz="2800" b="1" smtClean="0">
                <a:latin typeface="Century Gothic" pitchFamily="34" charset="0"/>
              </a:rPr>
              <a:t> proactively </a:t>
            </a:r>
            <a:r>
              <a:rPr lang="en-AU" sz="2800" b="1" smtClean="0"/>
              <a:t>–</a:t>
            </a:r>
            <a:r>
              <a:rPr lang="en-AU" sz="2800" b="1" smtClean="0">
                <a:latin typeface="Century Gothic" pitchFamily="34" charset="0"/>
              </a:rPr>
              <a:t>perceptions!</a:t>
            </a:r>
          </a:p>
          <a:p>
            <a:pPr eaLnBrk="1" hangingPunct="1">
              <a:lnSpc>
                <a:spcPct val="90000"/>
              </a:lnSpc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Lorenzoni, Langford, &amp; O</a:t>
            </a:r>
            <a:r>
              <a:rPr lang="en-AU" sz="2400" b="1" smtClean="0"/>
              <a:t>’</a:t>
            </a:r>
            <a:r>
              <a:rPr lang="en-AU" sz="2400" b="1" smtClean="0">
                <a:latin typeface="Century Gothic" pitchFamily="34" charset="0"/>
              </a:rPr>
              <a:t>Riordan</a:t>
            </a:r>
            <a:r>
              <a:rPr lang="en-AU" sz="2400" b="1" smtClean="0"/>
              <a:t>’</a:t>
            </a:r>
            <a:r>
              <a:rPr lang="en-AU" sz="2400" b="1" smtClean="0">
                <a:latin typeface="Century Gothic" pitchFamily="34" charset="0"/>
              </a:rPr>
              <a:t>s (2002) FOUR: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600" b="1" i="1" smtClean="0">
                <a:latin typeface="Century Gothic" pitchFamily="34" charset="0"/>
              </a:rPr>
              <a:t>DENY - </a:t>
            </a:r>
            <a:r>
              <a:rPr lang="en-AU" sz="2600" b="1" smtClean="0">
                <a:latin typeface="Century Gothic" pitchFamily="34" charset="0"/>
              </a:rPr>
              <a:t>humans affect; </a:t>
            </a:r>
            <a:r>
              <a:rPr lang="en-AU" sz="2600" b="1" i="1" smtClean="0">
                <a:latin typeface="Century Gothic" pitchFamily="34" charset="0"/>
              </a:rPr>
              <a:t>not</a:t>
            </a:r>
            <a:r>
              <a:rPr lang="en-AU" sz="2600" b="1" smtClean="0">
                <a:latin typeface="Century Gothic" pitchFamily="34" charset="0"/>
              </a:rPr>
              <a:t> important;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600" b="1" i="1" smtClean="0">
                <a:latin typeface="Century Gothic" pitchFamily="34" charset="0"/>
              </a:rPr>
              <a:t>DOUBT</a:t>
            </a:r>
            <a:r>
              <a:rPr lang="en-AU" sz="2600" b="1" smtClean="0">
                <a:latin typeface="Century Gothic" pitchFamily="34" charset="0"/>
              </a:rPr>
              <a:t> - humans influence; </a:t>
            </a:r>
            <a:r>
              <a:rPr lang="en-AU" sz="2600" b="1" i="1" smtClean="0">
                <a:latin typeface="Century Gothic" pitchFamily="34" charset="0"/>
              </a:rPr>
              <a:t>is</a:t>
            </a:r>
            <a:r>
              <a:rPr lang="en-AU" sz="2600" b="1" smtClean="0">
                <a:latin typeface="Century Gothic" pitchFamily="34" charset="0"/>
              </a:rPr>
              <a:t> important;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600" b="1" i="1" smtClean="0">
                <a:latin typeface="Century Gothic" pitchFamily="34" charset="0"/>
              </a:rPr>
              <a:t>UNINTERESTED</a:t>
            </a:r>
            <a:r>
              <a:rPr lang="en-AU" sz="2600" b="1" smtClean="0">
                <a:latin typeface="Century Gothic" pitchFamily="34" charset="0"/>
              </a:rPr>
              <a:t> </a:t>
            </a:r>
            <a:r>
              <a:rPr lang="en-AU" sz="2600" b="1" smtClean="0"/>
              <a:t>–</a:t>
            </a:r>
            <a:r>
              <a:rPr lang="en-AU" sz="2600" b="1" smtClean="0">
                <a:latin typeface="Century Gothic" pitchFamily="34" charset="0"/>
              </a:rPr>
              <a:t> do affect; no overall importance; </a:t>
            </a:r>
          </a:p>
          <a:p>
            <a:pPr lvl="1" eaLnBrk="1" hangingPunct="1">
              <a:lnSpc>
                <a:spcPct val="90000"/>
              </a:lnSpc>
              <a:spcBef>
                <a:spcPct val="4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600" b="1" i="1" smtClean="0">
                <a:latin typeface="Century Gothic" pitchFamily="34" charset="0"/>
              </a:rPr>
              <a:t>ENGAGED</a:t>
            </a:r>
            <a:r>
              <a:rPr lang="en-AU" sz="2600" b="1" smtClean="0">
                <a:latin typeface="Century Gothic" pitchFamily="34" charset="0"/>
              </a:rPr>
              <a:t> - </a:t>
            </a:r>
            <a:r>
              <a:rPr lang="en-AU" sz="2600" b="1" i="1" smtClean="0">
                <a:latin typeface="Century Gothic" pitchFamily="34" charset="0"/>
              </a:rPr>
              <a:t>do</a:t>
            </a:r>
            <a:r>
              <a:rPr lang="en-AU" sz="2600" b="1" smtClean="0">
                <a:latin typeface="Century Gothic" pitchFamily="34" charset="0"/>
              </a:rPr>
              <a:t> affect climate &amp; important.</a:t>
            </a:r>
            <a:endParaRPr lang="en-AU" sz="260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Values &amp; Change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43000"/>
            <a:ext cx="8077200" cy="5410200"/>
          </a:xfrm>
        </p:spPr>
        <p:txBody>
          <a:bodyPr/>
          <a:lstStyle/>
          <a:p>
            <a:pPr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ENVIRONMENTAL VALUES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green actions -value environment.  </a:t>
            </a:r>
          </a:p>
          <a:p>
            <a:pPr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OTHER INFLUENCES</a:t>
            </a:r>
            <a:r>
              <a:rPr lang="en-AU" sz="2800" smtClean="0">
                <a:latin typeface="Century Gothic" pitchFamily="34" charset="0"/>
              </a:rPr>
              <a:t> - pro-environment behaviours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legal, practical, financial, peer, </a:t>
            </a:r>
            <a:r>
              <a:rPr lang="en-AU" sz="2800" b="1" smtClean="0">
                <a:latin typeface="Century Gothic" pitchFamily="34" charset="0"/>
              </a:rPr>
              <a:t>religious</a:t>
            </a:r>
            <a:r>
              <a:rPr lang="en-AU" sz="2800" smtClean="0">
                <a:latin typeface="Century Gothic" pitchFamily="34" charset="0"/>
              </a:rPr>
              <a:t>, or </a:t>
            </a:r>
            <a:r>
              <a:rPr lang="en-AU" sz="2800" b="1" smtClean="0">
                <a:latin typeface="Century Gothic" pitchFamily="34" charset="0"/>
              </a:rPr>
              <a:t>cultural.</a:t>
            </a:r>
          </a:p>
          <a:p>
            <a:pPr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SENSE OF COMMUNITY &amp;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b="1" smtClean="0">
                <a:latin typeface="Century Gothic" pitchFamily="34" charset="0"/>
              </a:rPr>
              <a:t>ATTACHMENT TO PLACE</a:t>
            </a:r>
            <a:r>
              <a:rPr lang="en-AU" sz="2800" smtClean="0">
                <a:latin typeface="Century Gothic" pitchFamily="34" charset="0"/>
              </a:rPr>
              <a:t>!</a:t>
            </a:r>
          </a:p>
          <a:p>
            <a:pPr lvl="1"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High Levels</a:t>
            </a:r>
            <a:r>
              <a:rPr lang="en-AU" sz="2400" smtClean="0">
                <a:latin typeface="Century Gothic" pitchFamily="34" charset="0"/>
              </a:rPr>
              <a:t> -</a:t>
            </a:r>
            <a:r>
              <a:rPr lang="en-AU" sz="2400" b="1" smtClean="0">
                <a:latin typeface="Century Gothic" pitchFamily="34" charset="0"/>
              </a:rPr>
              <a:t>action community issues</a:t>
            </a:r>
            <a:r>
              <a:rPr lang="en-AU" sz="2400" smtClean="0">
                <a:latin typeface="Century Gothic" pitchFamily="34" charset="0"/>
              </a:rPr>
              <a:t>!.</a:t>
            </a:r>
          </a:p>
          <a:p>
            <a:pPr lvl="1"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Alienated/Excluded</a:t>
            </a:r>
            <a:r>
              <a:rPr lang="en-AU" sz="2400" smtClean="0">
                <a:latin typeface="Century Gothic" pitchFamily="34" charset="0"/>
              </a:rPr>
              <a:t> - </a:t>
            </a:r>
            <a:r>
              <a:rPr lang="en-AU" sz="2400" b="1" smtClean="0">
                <a:latin typeface="Century Gothic" pitchFamily="34" charset="0"/>
              </a:rPr>
              <a:t>empowered</a:t>
            </a:r>
            <a:r>
              <a:rPr lang="en-AU" sz="2400" smtClean="0">
                <a:latin typeface="Century Gothic" pitchFamily="34" charset="0"/>
              </a:rPr>
              <a:t>!</a:t>
            </a:r>
          </a:p>
          <a:p>
            <a:pPr lvl="1" eaLnBrk="1" hangingPunct="1">
              <a:lnSpc>
                <a:spcPct val="11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Welcome </a:t>
            </a:r>
            <a:r>
              <a:rPr lang="en-AU" sz="2400" b="1" smtClean="0"/>
              <a:t>–</a:t>
            </a:r>
            <a:r>
              <a:rPr lang="en-AU" sz="2400" b="1" smtClean="0">
                <a:latin typeface="Century Gothic" pitchFamily="34" charset="0"/>
              </a:rPr>
              <a:t> Participation - volunteering</a:t>
            </a:r>
            <a:r>
              <a:rPr lang="en-AU" sz="2400" smtClean="0">
                <a:latin typeface="Century Gothic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6046788" cy="6858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Social Capital &amp; Resilience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84860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COMMUNITIES POSSESS!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“links &amp; bonds to networks - family, community, society!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Bonding; Bridging &amp; Linking – ACCESS “funds &amp; resources”!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RESILIENT -Climate Change &amp; Energy Crisis!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Political Power – facilitate change -infrastructure &amp; development.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IMPORTANT - energy security!</a:t>
            </a:r>
          </a:p>
        </p:txBody>
      </p:sp>
      <p:pic>
        <p:nvPicPr>
          <p:cNvPr id="13316" name="Picture 4" descr="wealth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7763" y="549275"/>
            <a:ext cx="2232025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858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Transformational Leadership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8001000" cy="5105400"/>
          </a:xfrm>
        </p:spPr>
        <p:txBody>
          <a:bodyPr/>
          <a:lstStyle/>
          <a:p>
            <a:pPr eaLnBrk="1" hangingPunct="1">
              <a:buClr>
                <a:srgbClr val="FF33CC"/>
              </a:buClr>
            </a:pPr>
            <a:r>
              <a:rPr lang="en-US" sz="2800" b="1" smtClean="0">
                <a:latin typeface="Century Gothic" pitchFamily="34" charset="0"/>
              </a:rPr>
              <a:t>CHANGE</a:t>
            </a:r>
            <a:r>
              <a:rPr lang="en-US" sz="2800" smtClean="0">
                <a:latin typeface="Century Gothic" pitchFamily="34" charset="0"/>
              </a:rPr>
              <a:t> - community engagement!! </a:t>
            </a:r>
            <a:endParaRPr lang="en-AU" sz="2800" smtClean="0">
              <a:latin typeface="Century Gothic" pitchFamily="34" charset="0"/>
            </a:endParaRPr>
          </a:p>
          <a:p>
            <a:pPr eaLnBrk="1" hangingPunct="1">
              <a:buClr>
                <a:srgbClr val="FF33CC"/>
              </a:buClr>
            </a:pPr>
            <a:r>
              <a:rPr lang="en-US" sz="2800" smtClean="0">
                <a:latin typeface="Century Gothic" pitchFamily="34" charset="0"/>
              </a:rPr>
              <a:t>EARLY ADOPTER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sustainability!</a:t>
            </a:r>
          </a:p>
          <a:p>
            <a:pPr eaLnBrk="1" hangingPunct="1">
              <a:buClr>
                <a:srgbClr val="FF33CC"/>
              </a:buClr>
            </a:pPr>
            <a:r>
              <a:rPr lang="en-US" sz="2800" smtClean="0">
                <a:latin typeface="Century Gothic" pitchFamily="34" charset="0"/>
                <a:cs typeface="Arial" charset="0"/>
              </a:rPr>
              <a:t>LEAD </a:t>
            </a:r>
            <a:r>
              <a:rPr lang="en-US" sz="2800" smtClean="0">
                <a:cs typeface="Arial" charset="0"/>
              </a:rPr>
              <a:t>“</a:t>
            </a:r>
            <a:r>
              <a:rPr lang="en-US" sz="2800" smtClean="0">
                <a:latin typeface="Century Gothic" pitchFamily="34" charset="0"/>
                <a:cs typeface="Arial" charset="0"/>
              </a:rPr>
              <a:t>discu</a:t>
            </a:r>
            <a:r>
              <a:rPr lang="en-US" sz="2800" smtClean="0">
                <a:latin typeface="Century Gothic" pitchFamily="34" charset="0"/>
              </a:rPr>
              <a:t>ssion &amp; debate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!</a:t>
            </a:r>
          </a:p>
          <a:p>
            <a:pPr lvl="1" eaLnBrk="1" hangingPunct="1">
              <a:buClr>
                <a:srgbClr val="FF33CC"/>
              </a:buClr>
            </a:pPr>
            <a:r>
              <a:rPr lang="en-US" sz="2400" b="1" smtClean="0">
                <a:latin typeface="Century Gothic" pitchFamily="34" charset="0"/>
              </a:rPr>
              <a:t>DECISIONS</a:t>
            </a:r>
            <a:r>
              <a:rPr lang="en-US" sz="2400" smtClean="0">
                <a:latin typeface="Century Gothic" pitchFamily="34" charset="0"/>
              </a:rPr>
              <a:t> </a:t>
            </a:r>
            <a:r>
              <a:rPr lang="en-US" sz="2400" b="1" smtClean="0"/>
              <a:t>“</a:t>
            </a:r>
            <a:r>
              <a:rPr lang="en-US" sz="2400" b="1" smtClean="0">
                <a:latin typeface="Century Gothic" pitchFamily="34" charset="0"/>
              </a:rPr>
              <a:t>best interests</a:t>
            </a:r>
            <a:r>
              <a:rPr lang="en-US" sz="2400" b="1" smtClean="0"/>
              <a:t>”</a:t>
            </a:r>
            <a:r>
              <a:rPr lang="en-US" sz="2400" b="1" smtClean="0">
                <a:latin typeface="Century Gothic" pitchFamily="34" charset="0"/>
              </a:rPr>
              <a:t>!</a:t>
            </a:r>
          </a:p>
          <a:p>
            <a:pPr lvl="1" eaLnBrk="1" hangingPunct="1">
              <a:buClr>
                <a:srgbClr val="FF33CC"/>
              </a:buClr>
            </a:pPr>
            <a:r>
              <a:rPr lang="en-US" sz="2400" b="1" smtClean="0">
                <a:latin typeface="Century Gothic" pitchFamily="34" charset="0"/>
              </a:rPr>
              <a:t>MEDIATE</a:t>
            </a:r>
            <a:r>
              <a:rPr lang="en-US" sz="2400" smtClean="0">
                <a:latin typeface="Century Gothic" pitchFamily="34" charset="0"/>
              </a:rPr>
              <a:t> </a:t>
            </a:r>
            <a:r>
              <a:rPr lang="en-US" sz="2400" b="1" smtClean="0"/>
              <a:t>“</a:t>
            </a:r>
            <a:r>
              <a:rPr lang="en-US" sz="2400" b="1" smtClean="0">
                <a:latin typeface="Century Gothic" pitchFamily="34" charset="0"/>
              </a:rPr>
              <a:t>diversity interests</a:t>
            </a:r>
            <a:r>
              <a:rPr lang="en-US" sz="2400" b="1" smtClean="0"/>
              <a:t>”</a:t>
            </a:r>
            <a:r>
              <a:rPr lang="en-US" sz="2400" b="1" smtClean="0">
                <a:latin typeface="Century Gothic" pitchFamily="34" charset="0"/>
              </a:rPr>
              <a:t>!</a:t>
            </a:r>
            <a:endParaRPr lang="en-AU" sz="2400" b="1" smtClean="0">
              <a:latin typeface="Century Gothic" pitchFamily="34" charset="0"/>
            </a:endParaRPr>
          </a:p>
          <a:p>
            <a:pPr lvl="1" eaLnBrk="1" hangingPunct="1">
              <a:buClr>
                <a:srgbClr val="FF33CC"/>
              </a:buClr>
            </a:pPr>
            <a:r>
              <a:rPr lang="en-US" sz="2400" b="1" smtClean="0">
                <a:latin typeface="Century Gothic" pitchFamily="34" charset="0"/>
              </a:rPr>
              <a:t>STRUCTURE process</a:t>
            </a:r>
            <a:r>
              <a:rPr lang="en-US" sz="2400" smtClean="0">
                <a:latin typeface="Century Gothic" pitchFamily="34" charset="0"/>
              </a:rPr>
              <a:t> </a:t>
            </a:r>
            <a:r>
              <a:rPr lang="en-US" sz="2400" b="1" smtClean="0"/>
              <a:t>“</a:t>
            </a:r>
            <a:r>
              <a:rPr lang="en-US" sz="2400" b="1" smtClean="0">
                <a:latin typeface="Century Gothic" pitchFamily="34" charset="0"/>
              </a:rPr>
              <a:t>short &amp; long-term goals and objectives</a:t>
            </a:r>
            <a:r>
              <a:rPr lang="en-US" sz="2400" b="1" smtClean="0"/>
              <a:t>”</a:t>
            </a:r>
            <a:r>
              <a:rPr lang="en-US" sz="2400" b="1" smtClean="0">
                <a:latin typeface="Century Gothic" pitchFamily="34" charset="0"/>
              </a:rPr>
              <a:t>.  </a:t>
            </a:r>
            <a:endParaRPr lang="en-AU" sz="2400" b="1" smtClean="0">
              <a:latin typeface="Century Gothic" pitchFamily="34" charset="0"/>
            </a:endParaRPr>
          </a:p>
          <a:p>
            <a:pPr eaLnBrk="1" hangingPunct="1">
              <a:buClr>
                <a:srgbClr val="FF33CC"/>
              </a:buClr>
            </a:pPr>
            <a:r>
              <a:rPr lang="en-US" sz="2800" b="1" smtClean="0">
                <a:latin typeface="Century Gothic" pitchFamily="34" charset="0"/>
              </a:rPr>
              <a:t>LONG TERM</a:t>
            </a:r>
            <a:r>
              <a:rPr lang="en-US" sz="2800" smtClean="0">
                <a:latin typeface="Century Gothic" pitchFamily="34" charset="0"/>
              </a:rPr>
              <a:t> SOLUTIONS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 disenchanted!</a:t>
            </a:r>
          </a:p>
          <a:p>
            <a:pPr eaLnBrk="1" hangingPunct="1">
              <a:buClr>
                <a:srgbClr val="FF33CC"/>
              </a:buClr>
            </a:pPr>
            <a:r>
              <a:rPr lang="en-US" sz="2800" b="1" smtClean="0">
                <a:latin typeface="Century Gothic" pitchFamily="34" charset="0"/>
              </a:rPr>
              <a:t>COLLABORATION</a:t>
            </a:r>
            <a:r>
              <a:rPr lang="en-US" sz="2800" smtClean="0">
                <a:latin typeface="Century Gothic" pitchFamily="34" charset="0"/>
              </a:rPr>
              <a:t>:</a:t>
            </a:r>
          </a:p>
          <a:p>
            <a:pPr lvl="1" eaLnBrk="1" hangingPunct="1">
              <a:buClr>
                <a:srgbClr val="FF33CC"/>
              </a:buClr>
            </a:pPr>
            <a:r>
              <a:rPr lang="en-US" sz="2400" smtClean="0"/>
              <a:t>“</a:t>
            </a:r>
            <a:r>
              <a:rPr lang="en-US" sz="2400" b="1" smtClean="0">
                <a:latin typeface="Century Gothic" pitchFamily="34" charset="0"/>
              </a:rPr>
              <a:t>local government, public, private &amp; community organizations</a:t>
            </a:r>
            <a:r>
              <a:rPr lang="en-US" sz="2400" b="1" smtClean="0"/>
              <a:t>”</a:t>
            </a:r>
            <a:r>
              <a:rPr lang="en-US" sz="2400" b="1" smtClean="0">
                <a:latin typeface="Century Gothic" pitchFamily="34" charset="0"/>
              </a:rPr>
              <a:t>!</a:t>
            </a:r>
            <a:endParaRPr lang="en-AU" sz="2400" b="1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Principles &amp; Balanced Justice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19200"/>
            <a:ext cx="8305800" cy="5257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COLLABORATION</a:t>
            </a:r>
            <a:r>
              <a:rPr lang="en-US" sz="2800" smtClean="0">
                <a:latin typeface="Century Gothic" pitchFamily="34" charset="0"/>
              </a:rPr>
              <a:t> - processes &amp; outcomes JUST!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Procedural justice </a:t>
            </a:r>
            <a:r>
              <a:rPr lang="en-US" sz="2800" b="1" smtClean="0"/>
              <a:t>“</a:t>
            </a:r>
            <a:r>
              <a:rPr lang="en-US" sz="2800" smtClean="0">
                <a:latin typeface="Century Gothic" pitchFamily="34" charset="0"/>
              </a:rPr>
              <a:t>rules for participation &amp; decision-making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!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Distributive Justice </a:t>
            </a:r>
            <a:r>
              <a:rPr lang="en-US" sz="2800" b="1" smtClean="0"/>
              <a:t>“</a:t>
            </a:r>
            <a:r>
              <a:rPr lang="en-US" sz="2800" smtClean="0">
                <a:latin typeface="Century Gothic" pitchFamily="34" charset="0"/>
              </a:rPr>
              <a:t>outcomes are just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.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400" smtClean="0">
                <a:latin typeface="Century Gothic" pitchFamily="34" charset="0"/>
              </a:rPr>
              <a:t>imbalances - never achieve justice.</a:t>
            </a:r>
            <a:endParaRPr lang="en-AU" sz="2400" smtClean="0">
              <a:latin typeface="Century Gothic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Sustainability - inter-generational justice</a:t>
            </a:r>
            <a:r>
              <a:rPr lang="en-US" sz="2800" smtClean="0">
                <a:latin typeface="Century Gothic" pitchFamily="34" charset="0"/>
              </a:rPr>
              <a:t>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 </a:t>
            </a:r>
            <a:r>
              <a:rPr lang="en-US" sz="2800" smtClean="0"/>
              <a:t>“</a:t>
            </a:r>
            <a:r>
              <a:rPr lang="en-US" sz="2800" smtClean="0">
                <a:latin typeface="Century Gothic" pitchFamily="34" charset="0"/>
              </a:rPr>
              <a:t>future generations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!. </a:t>
            </a:r>
            <a:endParaRPr lang="en-AU" sz="2800" smtClean="0">
              <a:latin typeface="Century Gothic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smtClean="0"/>
              <a:t> </a:t>
            </a:r>
            <a:r>
              <a:rPr lang="en-US" sz="2800" smtClean="0">
                <a:latin typeface="Century Gothic" pitchFamily="34" charset="0"/>
              </a:rPr>
              <a:t>I</a:t>
            </a:r>
            <a:r>
              <a:rPr lang="en-US" sz="2800" b="1" smtClean="0">
                <a:latin typeface="Century Gothic" pitchFamily="34" charset="0"/>
              </a:rPr>
              <a:t>ntra-generational justice</a:t>
            </a:r>
            <a:r>
              <a:rPr lang="en-US" sz="2800" smtClean="0">
                <a:latin typeface="Century Gothic" pitchFamily="34" charset="0"/>
              </a:rPr>
              <a:t>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 </a:t>
            </a:r>
            <a:r>
              <a:rPr lang="en-US" sz="2800" smtClean="0"/>
              <a:t>“</a:t>
            </a:r>
            <a:r>
              <a:rPr lang="en-US" sz="2800" smtClean="0">
                <a:latin typeface="Century Gothic" pitchFamily="34" charset="0"/>
              </a:rPr>
              <a:t>current generations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ignored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.  </a:t>
            </a:r>
            <a:endParaRPr lang="en-AU" sz="2800" smtClean="0">
              <a:latin typeface="Century Gothic" pitchFamily="34" charset="0"/>
            </a:endParaRP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Vulnerable sectors </a:t>
            </a:r>
            <a:r>
              <a:rPr lang="en-US" sz="2800" b="1" smtClean="0"/>
              <a:t>–</a:t>
            </a:r>
            <a:r>
              <a:rPr lang="en-US" sz="2800" b="1" smtClean="0">
                <a:latin typeface="Century Gothic" pitchFamily="34" charset="0"/>
              </a:rPr>
              <a:t> </a:t>
            </a:r>
            <a:r>
              <a:rPr lang="en-US" sz="2800" smtClean="0">
                <a:latin typeface="Century Gothic" pitchFamily="34" charset="0"/>
              </a:rPr>
              <a:t>costs </a:t>
            </a:r>
            <a:r>
              <a:rPr lang="en-US" sz="2800" b="1" smtClean="0">
                <a:latin typeface="Century Gothic" pitchFamily="34" charset="0"/>
              </a:rPr>
              <a:t>imbalanced!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400" b="1" smtClean="0">
                <a:latin typeface="Century Gothic" pitchFamily="34" charset="0"/>
              </a:rPr>
              <a:t>Balance Principles</a:t>
            </a:r>
            <a:r>
              <a:rPr lang="en-US" sz="2400" smtClean="0">
                <a:latin typeface="Century Gothic" pitchFamily="34" charset="0"/>
              </a:rPr>
              <a:t>!</a:t>
            </a:r>
            <a:endParaRPr lang="en-AU" sz="240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pPr eaLnBrk="1" hangingPunct="1"/>
            <a:r>
              <a:rPr lang="en-AU" b="1" u="sng" smtClean="0">
                <a:latin typeface="Century Gothic" pitchFamily="34" charset="0"/>
              </a:rPr>
              <a:t>Societal Influence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143000"/>
            <a:ext cx="8153400" cy="5334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IMPEDIMENT</a:t>
            </a:r>
            <a:r>
              <a:rPr lang="en-US" sz="2800" smtClean="0">
                <a:latin typeface="Century Gothic" pitchFamily="34" charset="0"/>
              </a:rPr>
              <a:t>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 Cheap Electricity!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Households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same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1997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SMEs</a:t>
            </a:r>
            <a:r>
              <a:rPr lang="en-US" smtClean="0">
                <a:latin typeface="Century Gothic" pitchFamily="34" charset="0"/>
              </a:rPr>
              <a:t> 1991/92.</a:t>
            </a:r>
            <a:endParaRPr lang="en-AU" smtClean="0">
              <a:latin typeface="Century Gothic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mtClean="0">
                <a:latin typeface="Century Gothic" pitchFamily="34" charset="0"/>
              </a:rPr>
              <a:t>90% - cost effective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subsidized!</a:t>
            </a:r>
            <a:r>
              <a:rPr lang="en-US" smtClean="0"/>
              <a:t> </a:t>
            </a:r>
            <a:endParaRPr lang="en-AU" smtClean="0">
              <a:latin typeface="Century Gothic" pitchFamily="34" charset="0"/>
            </a:endParaRP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mtClean="0">
                <a:latin typeface="Century Gothic" pitchFamily="34" charset="0"/>
              </a:rPr>
              <a:t>TWO CLASSES - severe hardship!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hardship utility grant scheme!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ETS </a:t>
            </a:r>
            <a:r>
              <a:rPr lang="en-US" sz="2800" b="1" smtClean="0"/>
              <a:t>–</a:t>
            </a:r>
            <a:r>
              <a:rPr lang="en-US" sz="2800" b="1" smtClean="0">
                <a:latin typeface="Century Gothic" pitchFamily="34" charset="0"/>
              </a:rPr>
              <a:t> CPRT 2010/12.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20% MRET 2020 </a:t>
            </a:r>
            <a:r>
              <a:rPr lang="en-US" sz="2800" b="1" smtClean="0"/>
              <a:t>–</a:t>
            </a:r>
            <a:r>
              <a:rPr lang="en-US" sz="2800" b="1" smtClean="0">
                <a:latin typeface="Century Gothic" pitchFamily="34" charset="0"/>
              </a:rPr>
              <a:t> PRICE RISE!</a:t>
            </a:r>
          </a:p>
          <a:p>
            <a:pPr lvl="1"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400" b="1" smtClean="0">
                <a:latin typeface="Century Gothic" pitchFamily="34" charset="0"/>
              </a:rPr>
              <a:t>IMPACTS - low incomes &amp; SMEs!</a:t>
            </a:r>
          </a:p>
          <a:p>
            <a:pPr eaLnBrk="1" hangingPunct="1">
              <a:lnSpc>
                <a:spcPct val="90000"/>
              </a:lnSpc>
              <a:buClr>
                <a:srgbClr val="FF33CC"/>
              </a:buClr>
              <a:buFont typeface="Wingdings" pitchFamily="2" charset="2"/>
              <a:buChar char="§"/>
            </a:pPr>
            <a:r>
              <a:rPr lang="en-US" sz="2800" b="1" smtClean="0">
                <a:latin typeface="Century Gothic" pitchFamily="34" charset="0"/>
              </a:rPr>
              <a:t>EQUITY -</a:t>
            </a:r>
            <a:r>
              <a:rPr lang="en-US" sz="2800" smtClean="0">
                <a:latin typeface="Century Gothic" pitchFamily="34" charset="0"/>
              </a:rPr>
              <a:t>Planning carbon-constrained economy!.</a:t>
            </a:r>
            <a:endParaRPr lang="en-AU" sz="2800" smtClean="0">
              <a:latin typeface="Century Gothic" pitchFamily="34" charset="0"/>
            </a:endParaRPr>
          </a:p>
        </p:txBody>
      </p:sp>
      <p:pic>
        <p:nvPicPr>
          <p:cNvPr id="16388" name="Picture 4" descr="imag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3933825"/>
            <a:ext cx="1871663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858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Policy </a:t>
            </a:r>
            <a:r>
              <a:rPr lang="en-AU" sz="4000" b="1" u="sng" smtClean="0"/>
              <a:t>–</a:t>
            </a:r>
            <a:r>
              <a:rPr lang="en-AU" sz="4000" b="1" u="sng" smtClean="0">
                <a:latin typeface="Century Gothic" pitchFamily="34" charset="0"/>
              </a:rPr>
              <a:t> Incentives &amp; Access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371600"/>
            <a:ext cx="8153400" cy="48768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b="1" smtClean="0">
                <a:latin typeface="Century Gothic" pitchFamily="34" charset="0"/>
              </a:rPr>
              <a:t>FINANCIAL</a:t>
            </a:r>
            <a:r>
              <a:rPr lang="en-US" sz="2800" smtClean="0">
                <a:latin typeface="Century Gothic" pitchFamily="34" charset="0"/>
              </a:rPr>
              <a:t> INCENTIVES - solar hot water &amp; PVC panels!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Century Gothic" pitchFamily="34" charset="0"/>
              </a:rPr>
              <a:t>POPULAR - lower incomes?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smtClean="0">
                <a:latin typeface="Century Gothic" pitchFamily="34" charset="0"/>
              </a:rPr>
              <a:t>SMEs - </a:t>
            </a:r>
            <a:r>
              <a:rPr lang="en-US" sz="2800" smtClean="0"/>
              <a:t>“</a:t>
            </a:r>
            <a:r>
              <a:rPr lang="en-US" sz="2800" smtClean="0">
                <a:latin typeface="Century Gothic" pitchFamily="34" charset="0"/>
              </a:rPr>
              <a:t>energy self-reliant</a:t>
            </a:r>
            <a:r>
              <a:rPr lang="en-US" sz="2800" smtClean="0"/>
              <a:t>”</a:t>
            </a:r>
            <a:r>
              <a:rPr lang="en-US" sz="2800" smtClean="0">
                <a:latin typeface="Century Gothic" pitchFamily="34" charset="0"/>
              </a:rPr>
              <a:t>- feed in tariff - cost effective!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 market impediment!</a:t>
            </a:r>
            <a:endParaRPr lang="en-AU" sz="2800" smtClean="0">
              <a:latin typeface="Century Gothic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latin typeface="Century Gothic" pitchFamily="34" charset="0"/>
              </a:rPr>
              <a:t>TECHNOLOGIES</a:t>
            </a:r>
            <a:r>
              <a:rPr lang="en-US" sz="2800" smtClean="0">
                <a:latin typeface="Century Gothic" pitchFamily="34" charset="0"/>
              </a:rPr>
              <a:t> - sustainable living: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smtClean="0">
                <a:latin typeface="Century Gothic" pitchFamily="34" charset="0"/>
              </a:rPr>
              <a:t>Energy efficient homes, buildings, appliances, retro-fitting - reduce heating, cooling &amp; water needs; PHEV</a:t>
            </a:r>
            <a:r>
              <a:rPr lang="en-US" sz="2400" smtClean="0">
                <a:latin typeface="Century Gothic" pitchFamily="34" charset="0"/>
              </a:rPr>
              <a:t>!</a:t>
            </a:r>
            <a:r>
              <a:rPr lang="en-US" sz="2400" smtClean="0"/>
              <a:t> </a:t>
            </a:r>
            <a:endParaRPr lang="en-AU" sz="2400" smtClean="0">
              <a:latin typeface="Century Gothic" pitchFamily="34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800" b="1" smtClean="0">
                <a:latin typeface="Century Gothic" pitchFamily="34" charset="0"/>
              </a:rPr>
              <a:t>Capital Investment</a:t>
            </a:r>
            <a:r>
              <a:rPr lang="en-US" sz="2800" smtClean="0">
                <a:latin typeface="Century Gothic" pitchFamily="34" charset="0"/>
              </a:rPr>
              <a:t> - ACCESS - wealthier groups </a:t>
            </a:r>
            <a:r>
              <a:rPr lang="en-US" sz="2800" smtClean="0"/>
              <a:t>–</a:t>
            </a:r>
            <a:r>
              <a:rPr lang="en-US" sz="2800" smtClean="0">
                <a:latin typeface="Century Gothic" pitchFamily="34" charset="0"/>
              </a:rPr>
              <a:t>resilient!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400" b="1" smtClean="0">
                <a:latin typeface="Century Gothic" pitchFamily="34" charset="0"/>
              </a:rPr>
              <a:t>ETS Equity Fund </a:t>
            </a:r>
            <a:r>
              <a:rPr lang="en-US" sz="2400" b="1" smtClean="0"/>
              <a:t>–</a:t>
            </a:r>
            <a:r>
              <a:rPr lang="en-US" sz="2400" b="1" smtClean="0">
                <a:latin typeface="Century Gothic" pitchFamily="34" charset="0"/>
              </a:rPr>
              <a:t> Low &amp; Middle Incomes</a:t>
            </a:r>
            <a:r>
              <a:rPr lang="en-US" sz="2400" smtClean="0">
                <a:latin typeface="Century Gothic" pitchFamily="34" charset="0"/>
              </a:rPr>
              <a:t>!</a:t>
            </a:r>
            <a:endParaRPr lang="en-AU" sz="2400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5334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PLANNING &amp; EQUITY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533400" y="1052513"/>
            <a:ext cx="8153400" cy="5424487"/>
          </a:xfrm>
        </p:spPr>
        <p:txBody>
          <a:bodyPr/>
          <a:lstStyle/>
          <a:p>
            <a:pPr eaLnBrk="1" hangingPunct="1"/>
            <a:r>
              <a:rPr lang="en-US" b="1" smtClean="0">
                <a:latin typeface="Century Gothic" pitchFamily="34" charset="0"/>
              </a:rPr>
              <a:t>ATTENTION:</a:t>
            </a:r>
            <a:r>
              <a:rPr lang="en-US" smtClean="0">
                <a:latin typeface="Century Gothic" pitchFamily="34" charset="0"/>
              </a:rPr>
              <a:t> Erosion Disposable Incomes!</a:t>
            </a:r>
          </a:p>
          <a:p>
            <a:pPr lvl="1" eaLnBrk="1" hangingPunct="1"/>
            <a:r>
              <a:rPr lang="en-US" b="1" smtClean="0">
                <a:latin typeface="Century Gothic" pitchFamily="34" charset="0"/>
              </a:rPr>
              <a:t>Global Financial Crisis; Unemployment; Cost of Living;</a:t>
            </a:r>
          </a:p>
          <a:p>
            <a:pPr lvl="1" eaLnBrk="1" hangingPunct="1"/>
            <a:r>
              <a:rPr lang="en-US" b="1" smtClean="0">
                <a:latin typeface="Century Gothic" pitchFamily="34" charset="0"/>
              </a:rPr>
              <a:t>Vulnerable</a:t>
            </a:r>
            <a:r>
              <a:rPr lang="en-US" smtClean="0">
                <a:latin typeface="Century Gothic" pitchFamily="34" charset="0"/>
              </a:rPr>
              <a:t> - </a:t>
            </a:r>
            <a:r>
              <a:rPr lang="en-US" b="1" smtClean="0">
                <a:latin typeface="Century Gothic" pitchFamily="34" charset="0"/>
              </a:rPr>
              <a:t>Access technology</a:t>
            </a:r>
            <a:r>
              <a:rPr lang="en-US" smtClean="0">
                <a:latin typeface="Century Gothic" pitchFamily="34" charset="0"/>
              </a:rPr>
              <a:t>!</a:t>
            </a:r>
          </a:p>
          <a:p>
            <a:pPr eaLnBrk="1" hangingPunct="1"/>
            <a:r>
              <a:rPr lang="en-US" b="1" smtClean="0">
                <a:latin typeface="Century Gothic" pitchFamily="34" charset="0"/>
              </a:rPr>
              <a:t>SOCIAL POLICIES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Equity!</a:t>
            </a:r>
          </a:p>
          <a:p>
            <a:pPr eaLnBrk="1" hangingPunct="1"/>
            <a:endParaRPr lang="en-AU" smtClean="0"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5614988" cy="658813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CONCLUSION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12875"/>
            <a:ext cx="7631113" cy="4445000"/>
          </a:xfrm>
        </p:spPr>
        <p:txBody>
          <a:bodyPr/>
          <a:lstStyle/>
          <a:p>
            <a:pPr eaLnBrk="1" hangingPunct="1"/>
            <a:r>
              <a:rPr lang="en-AU" sz="2800" b="1" smtClean="0">
                <a:latin typeface="Century Gothic" pitchFamily="34" charset="0"/>
              </a:rPr>
              <a:t>COMPLEMENTARY ROLE</a:t>
            </a:r>
          </a:p>
          <a:p>
            <a:pPr lvl="1" eaLnBrk="1" hangingPunct="1"/>
            <a:r>
              <a:rPr lang="en-AU" sz="2400" b="1" smtClean="0">
                <a:latin typeface="Century Gothic" pitchFamily="34" charset="0"/>
              </a:rPr>
              <a:t> -managing future transition!</a:t>
            </a:r>
          </a:p>
          <a:p>
            <a:pPr eaLnBrk="1" hangingPunct="1"/>
            <a:r>
              <a:rPr lang="en-AU" sz="2800" b="1" smtClean="0">
                <a:latin typeface="Century Gothic" pitchFamily="34" charset="0"/>
              </a:rPr>
              <a:t>VALUED - local knowledge!</a:t>
            </a:r>
          </a:p>
          <a:p>
            <a:pPr eaLnBrk="1" hangingPunct="1"/>
            <a:r>
              <a:rPr lang="en-AU" sz="2800" b="1" smtClean="0">
                <a:latin typeface="Century Gothic" pitchFamily="34" charset="0"/>
              </a:rPr>
              <a:t>DECISIONS -community interests!</a:t>
            </a:r>
          </a:p>
          <a:p>
            <a:pPr eaLnBrk="1" hangingPunct="1"/>
            <a:r>
              <a:rPr lang="en-AU" sz="2800" b="1" smtClean="0">
                <a:latin typeface="Century Gothic" pitchFamily="34" charset="0"/>
              </a:rPr>
              <a:t>EQUITY –  planning!</a:t>
            </a:r>
          </a:p>
          <a:p>
            <a:pPr eaLnBrk="1" hangingPunct="1"/>
            <a:r>
              <a:rPr lang="en-AU" sz="2800" b="1" smtClean="0">
                <a:latin typeface="Century Gothic" pitchFamily="34" charset="0"/>
              </a:rPr>
              <a:t>GOVERNMENTS</a:t>
            </a:r>
          </a:p>
          <a:p>
            <a:pPr lvl="1" eaLnBrk="1" hangingPunct="1"/>
            <a:r>
              <a:rPr lang="en-AU" sz="2400" b="1" smtClean="0">
                <a:latin typeface="Century Gothic" pitchFamily="34" charset="0"/>
              </a:rPr>
              <a:t>social, scientific and physical Infrastructure;</a:t>
            </a:r>
          </a:p>
          <a:p>
            <a:pPr lvl="1" eaLnBrk="1" hangingPunct="1"/>
            <a:r>
              <a:rPr lang="en-AU" sz="2400" b="1" smtClean="0">
                <a:latin typeface="Century Gothic" pitchFamily="34" charset="0"/>
              </a:rPr>
              <a:t>process &amp; outcomes fair to combat power imbalances.</a:t>
            </a:r>
          </a:p>
        </p:txBody>
      </p:sp>
      <p:pic>
        <p:nvPicPr>
          <p:cNvPr id="19460" name="Picture 4" descr="Soci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1863" y="476250"/>
            <a:ext cx="2592387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6021388"/>
            <a:ext cx="8785225" cy="642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5114925" cy="379413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Trebuchet MS" pitchFamily="34" charset="0"/>
              </a:rPr>
              <a:t>Resolving Issues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25538"/>
            <a:ext cx="8001000" cy="5427662"/>
          </a:xfrm>
        </p:spPr>
        <p:txBody>
          <a:bodyPr/>
          <a:lstStyle/>
          <a:p>
            <a:pPr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CHALLENGES: </a:t>
            </a:r>
          </a:p>
          <a:p>
            <a:pPr lvl="1"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Climate Change &amp; Energy Security!</a:t>
            </a:r>
          </a:p>
          <a:p>
            <a:pPr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TACKLE - global economic crisis!.</a:t>
            </a:r>
          </a:p>
          <a:p>
            <a:pPr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COMPLEX ISSUES - appropriate solutions!</a:t>
            </a:r>
          </a:p>
          <a:p>
            <a:pPr lvl="1"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DIFFERS </a:t>
            </a:r>
            <a:r>
              <a:rPr lang="en-AU" b="1" smtClean="0"/>
              <a:t>–</a:t>
            </a:r>
            <a:r>
              <a:rPr lang="en-AU" b="1" smtClean="0">
                <a:latin typeface="Century Gothic" pitchFamily="34" charset="0"/>
              </a:rPr>
              <a:t> Resilience &amp; Vulnerability.</a:t>
            </a:r>
          </a:p>
          <a:p>
            <a:pPr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BENCHMARK </a:t>
            </a:r>
            <a:r>
              <a:rPr lang="en-AU" b="1" smtClean="0"/>
              <a:t>–</a:t>
            </a:r>
            <a:r>
              <a:rPr lang="en-AU" b="1" smtClean="0">
                <a:latin typeface="Century Gothic" pitchFamily="34" charset="0"/>
              </a:rPr>
              <a:t>sustainability!</a:t>
            </a:r>
          </a:p>
          <a:p>
            <a:pPr lvl="1" eaLnBrk="1" hangingPunct="1">
              <a:spcBef>
                <a:spcPct val="3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RESILIENCE: leadership; social &amp; political competence!</a:t>
            </a:r>
          </a:p>
        </p:txBody>
      </p:sp>
      <p:pic>
        <p:nvPicPr>
          <p:cNvPr id="3076" name="Picture 4" descr="climate chang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425" y="333375"/>
            <a:ext cx="1727200" cy="136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848600" cy="609600"/>
          </a:xfrm>
        </p:spPr>
        <p:txBody>
          <a:bodyPr/>
          <a:lstStyle/>
          <a:p>
            <a:pPr eaLnBrk="1" hangingPunct="1"/>
            <a:r>
              <a:rPr lang="en-AU" sz="3200" b="1" u="sng" smtClean="0">
                <a:latin typeface="Verdana" pitchFamily="34" charset="0"/>
              </a:rPr>
              <a:t>Why Community Engagement?</a:t>
            </a:r>
            <a:endParaRPr lang="en-AU" sz="3200" b="1" u="sng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196975"/>
            <a:ext cx="8223250" cy="5356225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/>
              <a:t> </a:t>
            </a:r>
            <a:r>
              <a:rPr lang="en-AU" b="1" smtClean="0">
                <a:latin typeface="Century Gothic" pitchFamily="34" charset="0"/>
              </a:rPr>
              <a:t>MANAGEMENT -top-down!</a:t>
            </a:r>
          </a:p>
          <a:p>
            <a:pPr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DECISIONS</a:t>
            </a:r>
          </a:p>
          <a:p>
            <a:pPr lvl="1"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ground level needs!</a:t>
            </a:r>
            <a:endParaRPr lang="en-AU" i="1" smtClean="0">
              <a:latin typeface="Verdana" pitchFamily="34" charset="0"/>
            </a:endParaRPr>
          </a:p>
          <a:p>
            <a:pPr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NRM – “scientific management or experts for solutions”</a:t>
            </a:r>
            <a:r>
              <a:rPr lang="en-AU" sz="2800" b="1" smtClean="0">
                <a:latin typeface="Century Gothic" pitchFamily="34" charset="0"/>
              </a:rPr>
              <a:t>(Nelson et al 2008).</a:t>
            </a:r>
          </a:p>
          <a:p>
            <a:pPr lvl="1"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600" b="1" smtClean="0">
                <a:latin typeface="Century Gothic" pitchFamily="34" charset="0"/>
              </a:rPr>
              <a:t>KNOWLEDGE - local &amp; informal types (Brunner &amp; Steelman, 2005)</a:t>
            </a:r>
          </a:p>
          <a:p>
            <a:pPr lvl="1" eaLnBrk="1" hangingPunct="1">
              <a:lnSpc>
                <a:spcPct val="120000"/>
              </a:lnSpc>
              <a:spcBef>
                <a:spcPct val="5000"/>
              </a:spcBef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600" b="1" smtClean="0">
                <a:latin typeface="Century Gothic" pitchFamily="34" charset="0"/>
              </a:rPr>
              <a:t>SYSTEM “Centralised Expert Management”.</a:t>
            </a:r>
            <a:endParaRPr lang="en-AU" sz="2200" b="1" smtClean="0">
              <a:latin typeface="Century Gothic" pitchFamily="34" charset="0"/>
            </a:endParaRPr>
          </a:p>
        </p:txBody>
      </p:sp>
      <p:pic>
        <p:nvPicPr>
          <p:cNvPr id="4100" name="Picture 6" descr="community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1196975"/>
            <a:ext cx="2089150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333375"/>
            <a:ext cx="8496300" cy="431800"/>
          </a:xfrm>
        </p:spPr>
        <p:txBody>
          <a:bodyPr/>
          <a:lstStyle/>
          <a:p>
            <a:pPr eaLnBrk="1" hangingPunct="1"/>
            <a:r>
              <a:rPr lang="en-AU" sz="2800" b="1" u="sng" smtClean="0">
                <a:solidFill>
                  <a:schemeClr val="tx1"/>
                </a:solidFill>
                <a:latin typeface="Century Gothic" pitchFamily="34" charset="0"/>
              </a:rPr>
              <a:t>Centralised Expert Management-</a:t>
            </a:r>
            <a:r>
              <a:rPr lang="en-AU" sz="3200" b="1" u="sng" smtClean="0">
                <a:solidFill>
                  <a:schemeClr val="tx1"/>
                </a:solidFill>
                <a:latin typeface="Century Gothic" pitchFamily="34" charset="0"/>
              </a:rPr>
              <a:t> </a:t>
            </a:r>
            <a:r>
              <a:rPr lang="en-AU" sz="2400" b="1" u="sng" smtClean="0">
                <a:solidFill>
                  <a:schemeClr val="tx1"/>
                </a:solidFill>
                <a:latin typeface="Century Gothic" pitchFamily="34" charset="0"/>
              </a:rPr>
              <a:t>Nelson, 2008</a:t>
            </a:r>
          </a:p>
        </p:txBody>
      </p:sp>
      <p:sp>
        <p:nvSpPr>
          <p:cNvPr id="5123" name="Rectangle 5"/>
          <p:cNvSpPr>
            <a:spLocks noChangeArrowheads="1"/>
          </p:cNvSpPr>
          <p:nvPr/>
        </p:nvSpPr>
        <p:spPr bwMode="auto">
          <a:xfrm>
            <a:off x="2733675" y="22050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981075"/>
            <a:ext cx="8137525" cy="549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1752600" y="304800"/>
            <a:ext cx="586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395288" y="333375"/>
            <a:ext cx="83534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AU" sz="4000" b="1" u="sng">
                <a:latin typeface="Verdana" pitchFamily="34" charset="0"/>
              </a:rPr>
              <a:t>Bottom Up Processes</a:t>
            </a:r>
          </a:p>
        </p:txBody>
      </p:sp>
      <p:sp>
        <p:nvSpPr>
          <p:cNvPr id="6148" name="Text Box 5"/>
          <p:cNvSpPr txBox="1">
            <a:spLocks noChangeArrowheads="1"/>
          </p:cNvSpPr>
          <p:nvPr/>
        </p:nvSpPr>
        <p:spPr bwMode="auto">
          <a:xfrm>
            <a:off x="533400" y="1125538"/>
            <a:ext cx="3822700" cy="484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800" b="1">
                <a:latin typeface="Arial" charset="0"/>
              </a:rPr>
              <a:t>Policies/Programs</a:t>
            </a:r>
            <a:r>
              <a:rPr lang="en-AU" sz="2800">
                <a:latin typeface="Arial" charset="0"/>
              </a:rPr>
              <a:t> </a:t>
            </a:r>
            <a:r>
              <a:rPr lang="en-AU" sz="2800"/>
              <a:t>–</a:t>
            </a:r>
            <a:r>
              <a:rPr lang="en-AU" sz="2800">
                <a:latin typeface="Arial" charset="0"/>
              </a:rPr>
              <a:t> target communities!</a:t>
            </a:r>
          </a:p>
          <a:p>
            <a:pPr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800">
                <a:latin typeface="Arial" charset="0"/>
              </a:rPr>
              <a:t>INFORM -</a:t>
            </a:r>
            <a:r>
              <a:rPr lang="en-AU" sz="2800" b="1">
                <a:latin typeface="Arial" charset="0"/>
              </a:rPr>
              <a:t>decision makers!</a:t>
            </a:r>
          </a:p>
          <a:p>
            <a:pPr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800" b="1">
                <a:latin typeface="Arial" charset="0"/>
              </a:rPr>
              <a:t>COMMUNITY ENGAGEMENT</a:t>
            </a:r>
          </a:p>
          <a:p>
            <a:pPr lvl="1"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800" b="1">
                <a:latin typeface="Arial" charset="0"/>
              </a:rPr>
              <a:t>partnership</a:t>
            </a:r>
            <a:endParaRPr lang="en-AU" sz="2800">
              <a:latin typeface="Arial" charset="0"/>
            </a:endParaRPr>
          </a:p>
          <a:p>
            <a:pPr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800"/>
              <a:t> </a:t>
            </a:r>
            <a:r>
              <a:rPr lang="en-AU" sz="2800">
                <a:latin typeface="Arial" charset="0"/>
              </a:rPr>
              <a:t>A</a:t>
            </a:r>
            <a:r>
              <a:rPr lang="en-AU" sz="2800" b="1">
                <a:latin typeface="Arial" charset="0"/>
              </a:rPr>
              <a:t>daptive governance: </a:t>
            </a:r>
          </a:p>
          <a:p>
            <a:pPr lvl="1">
              <a:buClr>
                <a:srgbClr val="FF66FF"/>
              </a:buClr>
              <a:buFont typeface="Wingdings" pitchFamily="2" charset="2"/>
              <a:buChar char="§"/>
            </a:pPr>
            <a:r>
              <a:rPr lang="en-AU" sz="2000" b="1">
                <a:latin typeface="Arial" charset="0"/>
              </a:rPr>
              <a:t>Integration of science &amp; local context &amp; complementary roles</a:t>
            </a:r>
            <a:endParaRPr lang="en-AU" sz="2000">
              <a:latin typeface="Arial" charset="0"/>
            </a:endParaRPr>
          </a:p>
        </p:txBody>
      </p:sp>
      <p:pic>
        <p:nvPicPr>
          <p:cNvPr id="6149" name="Picture 6" descr="Landcar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463" y="1125538"/>
            <a:ext cx="3887787" cy="251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0" name="Text Box 7"/>
          <p:cNvSpPr txBox="1">
            <a:spLocks noChangeArrowheads="1"/>
          </p:cNvSpPr>
          <p:nvPr/>
        </p:nvSpPr>
        <p:spPr bwMode="auto">
          <a:xfrm>
            <a:off x="4716463" y="3644900"/>
            <a:ext cx="26638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AU" sz="2000" b="1" u="sng">
                <a:latin typeface="Century Gothic" pitchFamily="34" charset="0"/>
              </a:rPr>
              <a:t>4000 Community Land Care Groups</a:t>
            </a:r>
          </a:p>
        </p:txBody>
      </p:sp>
      <p:sp>
        <p:nvSpPr>
          <p:cNvPr id="6151" name="Text Box 8"/>
          <p:cNvSpPr txBox="1">
            <a:spLocks noChangeArrowheads="1"/>
          </p:cNvSpPr>
          <p:nvPr/>
        </p:nvSpPr>
        <p:spPr bwMode="auto">
          <a:xfrm>
            <a:off x="6804025" y="4508500"/>
            <a:ext cx="1871663" cy="112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20000"/>
              </a:spcBef>
            </a:pPr>
            <a:r>
              <a:rPr lang="en-AU" sz="2000" b="1" u="sng">
                <a:latin typeface="Century Gothic" pitchFamily="34" charset="0"/>
              </a:rPr>
              <a:t>Local Agenda 21 – </a:t>
            </a:r>
            <a:r>
              <a:rPr lang="en-AU" sz="2000" b="1">
                <a:latin typeface="Century Gothic" pitchFamily="34" charset="0"/>
              </a:rPr>
              <a:t>Local Sustainability</a:t>
            </a:r>
          </a:p>
        </p:txBody>
      </p:sp>
      <p:pic>
        <p:nvPicPr>
          <p:cNvPr id="6152" name="Picture 9" descr="LA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437063"/>
            <a:ext cx="2232025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81000"/>
            <a:ext cx="8153400" cy="609600"/>
          </a:xfrm>
        </p:spPr>
        <p:txBody>
          <a:bodyPr/>
          <a:lstStyle/>
          <a:p>
            <a:pPr eaLnBrk="1" hangingPunct="1"/>
            <a:r>
              <a:rPr lang="en-AU" sz="3600" b="1" u="sng" smtClean="0">
                <a:latin typeface="Century Gothic" pitchFamily="34" charset="0"/>
              </a:rPr>
              <a:t>Shared Governance Processes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19200"/>
            <a:ext cx="6135688" cy="5334000"/>
          </a:xfrm>
        </p:spPr>
        <p:txBody>
          <a:bodyPr/>
          <a:lstStyle/>
          <a:p>
            <a:pPr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MIXED RESPONSES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–</a:t>
            </a:r>
            <a:endParaRPr lang="en-AU" sz="2800" smtClean="0">
              <a:latin typeface="Century Gothic" pitchFamily="34" charset="0"/>
            </a:endParaRPr>
          </a:p>
          <a:p>
            <a:pPr lvl="1"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Policy </a:t>
            </a:r>
            <a:r>
              <a:rPr lang="en-AU" sz="2400" b="1" smtClean="0"/>
              <a:t>–</a:t>
            </a:r>
            <a:r>
              <a:rPr lang="en-AU" sz="2400" b="1" smtClean="0">
                <a:latin typeface="Century Gothic" pitchFamily="34" charset="0"/>
              </a:rPr>
              <a:t> Implementation.</a:t>
            </a:r>
          </a:p>
          <a:p>
            <a:pPr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smtClean="0">
                <a:latin typeface="Century Gothic" pitchFamily="34" charset="0"/>
              </a:rPr>
              <a:t>IDEAL!</a:t>
            </a:r>
          </a:p>
          <a:p>
            <a:pPr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POSITIVE:</a:t>
            </a:r>
          </a:p>
          <a:p>
            <a:pPr lvl="1"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Challenge</a:t>
            </a:r>
            <a:r>
              <a:rPr lang="en-AU" sz="2400" smtClean="0">
                <a:latin typeface="Century Gothic" pitchFamily="34" charset="0"/>
              </a:rPr>
              <a:t> </a:t>
            </a:r>
            <a:r>
              <a:rPr lang="en-AU" sz="2400" b="1" smtClean="0">
                <a:latin typeface="Century Gothic" pitchFamily="34" charset="0"/>
              </a:rPr>
              <a:t>decision-making!</a:t>
            </a:r>
          </a:p>
          <a:p>
            <a:pPr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NEGATIVE</a:t>
            </a:r>
          </a:p>
          <a:p>
            <a:pPr lvl="1"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Inclusive?</a:t>
            </a:r>
            <a:r>
              <a:rPr lang="en-AU" sz="2400" smtClean="0">
                <a:latin typeface="Century Gothic" pitchFamily="34" charset="0"/>
              </a:rPr>
              <a:t> </a:t>
            </a:r>
            <a:r>
              <a:rPr lang="en-AU" sz="2400" smtClean="0"/>
              <a:t>–</a:t>
            </a:r>
            <a:r>
              <a:rPr lang="en-AU" sz="2400" smtClean="0">
                <a:latin typeface="Century Gothic" pitchFamily="34" charset="0"/>
              </a:rPr>
              <a:t> </a:t>
            </a:r>
            <a:r>
              <a:rPr lang="en-AU" sz="2400" b="1" smtClean="0">
                <a:latin typeface="Century Gothic" pitchFamily="34" charset="0"/>
              </a:rPr>
              <a:t>powerful</a:t>
            </a:r>
            <a:r>
              <a:rPr lang="en-AU" sz="2400" smtClean="0">
                <a:latin typeface="Century Gothic" pitchFamily="34" charset="0"/>
              </a:rPr>
              <a:t> - </a:t>
            </a:r>
            <a:r>
              <a:rPr lang="en-AU" sz="2400" b="1" smtClean="0">
                <a:latin typeface="Century Gothic" pitchFamily="34" charset="0"/>
              </a:rPr>
              <a:t>interests</a:t>
            </a:r>
            <a:r>
              <a:rPr lang="en-AU" sz="2400" smtClean="0">
                <a:latin typeface="Century Gothic" pitchFamily="34" charset="0"/>
              </a:rPr>
              <a:t>.</a:t>
            </a:r>
          </a:p>
          <a:p>
            <a:pPr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WORK IN PROGRESS</a:t>
            </a:r>
          </a:p>
          <a:p>
            <a:pPr lvl="1" eaLnBrk="1" hangingPunct="1">
              <a:spcBef>
                <a:spcPct val="2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processes/outcomes</a:t>
            </a:r>
            <a:r>
              <a:rPr lang="en-AU" sz="2400" smtClean="0">
                <a:latin typeface="Century Gothic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906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Maribyrnong City Council Victoria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76400"/>
            <a:ext cx="8280400" cy="4876800"/>
          </a:xfrm>
        </p:spPr>
        <p:txBody>
          <a:bodyPr/>
          <a:lstStyle/>
          <a:p>
            <a:pPr eaLnBrk="1" hangingPunct="1">
              <a:spcBef>
                <a:spcPct val="1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1.Information Gathering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local knowledge;</a:t>
            </a:r>
          </a:p>
          <a:p>
            <a:pPr eaLnBrk="1" hangingPunct="1">
              <a:spcBef>
                <a:spcPct val="1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2.Information Provision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actively engaged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relevant information</a:t>
            </a:r>
            <a:endParaRPr lang="en-AU" smtClean="0">
              <a:latin typeface="Century Gothic" pitchFamily="34" charset="0"/>
            </a:endParaRPr>
          </a:p>
          <a:p>
            <a:pPr eaLnBrk="1" hangingPunct="1">
              <a:spcBef>
                <a:spcPct val="1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3.Consultation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decisions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impacts!</a:t>
            </a:r>
          </a:p>
          <a:p>
            <a:pPr eaLnBrk="1" hangingPunct="1">
              <a:spcBef>
                <a:spcPct val="1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US" b="1" smtClean="0">
                <a:latin typeface="Century Gothic" pitchFamily="34" charset="0"/>
              </a:rPr>
              <a:t>4.Participation</a:t>
            </a:r>
            <a:r>
              <a:rPr lang="en-US" smtClean="0">
                <a:latin typeface="Century Gothic" pitchFamily="34" charset="0"/>
              </a:rPr>
              <a:t>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 empowering </a:t>
            </a:r>
            <a:r>
              <a:rPr lang="en-US" smtClean="0"/>
              <a:t>–</a:t>
            </a:r>
            <a:r>
              <a:rPr lang="en-US" smtClean="0">
                <a:latin typeface="Century Gothic" pitchFamily="34" charset="0"/>
              </a:rPr>
              <a:t>participate!</a:t>
            </a:r>
          </a:p>
          <a:p>
            <a:pPr eaLnBrk="1" hangingPunct="1">
              <a:spcBef>
                <a:spcPct val="10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GOAL</a:t>
            </a:r>
            <a:r>
              <a:rPr lang="en-AU" smtClean="0">
                <a:latin typeface="Century Gothic" pitchFamily="34" charset="0"/>
              </a:rPr>
              <a:t>: Planners/policy makers </a:t>
            </a:r>
            <a:r>
              <a:rPr lang="en-AU" smtClean="0"/>
              <a:t>–</a:t>
            </a:r>
            <a:r>
              <a:rPr lang="en-AU" smtClean="0">
                <a:latin typeface="Century Gothic" pitchFamily="34" charset="0"/>
              </a:rPr>
              <a:t>cooperatively -future energy needs.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533400"/>
          </a:xfrm>
        </p:spPr>
        <p:txBody>
          <a:bodyPr/>
          <a:lstStyle/>
          <a:p>
            <a:pPr eaLnBrk="1" hangingPunct="1"/>
            <a:r>
              <a:rPr lang="en-AU" sz="3600" b="1" u="sng" smtClean="0">
                <a:latin typeface="Century Gothic" pitchFamily="34" charset="0"/>
              </a:rPr>
              <a:t>Community Solutions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55650" y="1143000"/>
            <a:ext cx="7848600" cy="5310188"/>
          </a:xfrm>
        </p:spPr>
        <p:txBody>
          <a:bodyPr/>
          <a:lstStyle/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1.Valuable Input - community</a:t>
            </a:r>
            <a:r>
              <a:rPr lang="en-AU" sz="2800" b="1" smtClean="0"/>
              <a:t>’</a:t>
            </a:r>
            <a:r>
              <a:rPr lang="en-AU" sz="2800" b="1" smtClean="0">
                <a:latin typeface="Century Gothic" pitchFamily="34" charset="0"/>
              </a:rPr>
              <a:t>s vision!</a:t>
            </a:r>
          </a:p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2.Awareness &amp; Social Change!</a:t>
            </a:r>
          </a:p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u="sng" smtClean="0">
                <a:latin typeface="Century Gothic" pitchFamily="34" charset="0"/>
              </a:rPr>
              <a:t>OUTCOME</a:t>
            </a:r>
            <a:r>
              <a:rPr lang="en-AU" sz="2800" b="1" smtClean="0">
                <a:latin typeface="Century Gothic" pitchFamily="34" charset="0"/>
              </a:rPr>
              <a:t>:  own issues &amp; solutions!</a:t>
            </a:r>
          </a:p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Climate Change &amp; Peak Oil!</a:t>
            </a:r>
          </a:p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u="sng" smtClean="0">
                <a:latin typeface="Century Gothic" pitchFamily="34" charset="0"/>
              </a:rPr>
              <a:t>PUSH</a:t>
            </a:r>
            <a:r>
              <a:rPr lang="en-AU" sz="2800" b="1" smtClean="0">
                <a:latin typeface="Century Gothic" pitchFamily="34" charset="0"/>
              </a:rPr>
              <a:t> - energy conservation.  </a:t>
            </a:r>
          </a:p>
          <a:p>
            <a:pPr lvl="1"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Policies, Programs &amp; Technological Innovations </a:t>
            </a:r>
            <a:r>
              <a:rPr lang="en-AU" sz="2400" b="1" smtClean="0"/>
              <a:t>–</a:t>
            </a:r>
            <a:r>
              <a:rPr lang="en-AU" sz="2400" b="1" smtClean="0">
                <a:latin typeface="Century Gothic" pitchFamily="34" charset="0"/>
              </a:rPr>
              <a:t> Efficiency &amp; CO2!</a:t>
            </a:r>
          </a:p>
          <a:p>
            <a:pPr lvl="1"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400" b="1" smtClean="0">
                <a:latin typeface="Century Gothic" pitchFamily="34" charset="0"/>
              </a:rPr>
              <a:t>Community Acceptance &amp; Engagement! </a:t>
            </a:r>
          </a:p>
          <a:p>
            <a:pPr eaLnBrk="1" hangingPunct="1">
              <a:lnSpc>
                <a:spcPct val="110000"/>
              </a:lnSpc>
              <a:spcBef>
                <a:spcPct val="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u="sng" smtClean="0">
                <a:latin typeface="Century Gothic" pitchFamily="34" charset="0"/>
              </a:rPr>
              <a:t>FACTORS</a:t>
            </a:r>
            <a:r>
              <a:rPr lang="en-AU" sz="2800" b="1" smtClean="0">
                <a:latin typeface="Century Gothic" pitchFamily="34" charset="0"/>
              </a:rPr>
              <a:t>: enhance and impede </a:t>
            </a:r>
            <a:r>
              <a:rPr lang="en-AU" sz="2800" b="1" smtClean="0"/>
              <a:t>–</a:t>
            </a:r>
            <a:r>
              <a:rPr lang="en-AU" sz="2800" b="1" smtClean="0">
                <a:latin typeface="Century Gothic" pitchFamily="34" charset="0"/>
              </a:rPr>
              <a:t> ADAPTATION!  Energy Security!</a:t>
            </a:r>
            <a:endParaRPr lang="en-AU" sz="2400" b="1" smtClean="0">
              <a:latin typeface="Century Gothic" pitchFamily="34" charset="0"/>
            </a:endParaRPr>
          </a:p>
        </p:txBody>
      </p:sp>
      <p:sp>
        <p:nvSpPr>
          <p:cNvPr id="9220" name="Rectangle 5"/>
          <p:cNvSpPr>
            <a:spLocks noChangeArrowheads="1"/>
          </p:cNvSpPr>
          <p:nvPr/>
        </p:nvSpPr>
        <p:spPr bwMode="auto">
          <a:xfrm>
            <a:off x="3719513" y="23955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57200"/>
            <a:ext cx="7772400" cy="609600"/>
          </a:xfrm>
        </p:spPr>
        <p:txBody>
          <a:bodyPr/>
          <a:lstStyle/>
          <a:p>
            <a:pPr eaLnBrk="1" hangingPunct="1"/>
            <a:r>
              <a:rPr lang="en-AU" sz="4000" b="1" u="sng" smtClean="0">
                <a:latin typeface="Century Gothic" pitchFamily="34" charset="0"/>
              </a:rPr>
              <a:t>FEEDBACK </a:t>
            </a:r>
            <a:r>
              <a:rPr lang="en-AU" sz="4000" b="1" u="sng" smtClean="0"/>
              <a:t>–</a:t>
            </a:r>
            <a:r>
              <a:rPr lang="en-AU" sz="4000" b="1" u="sng" smtClean="0">
                <a:latin typeface="Century Gothic" pitchFamily="34" charset="0"/>
              </a:rPr>
              <a:t>Energy Issues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8215313" cy="52578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CONSENSUS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“</a:t>
            </a:r>
            <a:r>
              <a:rPr lang="en-AU" sz="2800" smtClean="0">
                <a:latin typeface="Century Gothic" pitchFamily="34" charset="0"/>
              </a:rPr>
              <a:t>reliable electricity supply</a:t>
            </a:r>
            <a:r>
              <a:rPr lang="en-AU" sz="2800" smtClean="0"/>
              <a:t>”</a:t>
            </a:r>
            <a:r>
              <a:rPr lang="en-AU" sz="2800" smtClean="0">
                <a:latin typeface="Century Gothic" pitchFamily="34" charset="0"/>
              </a:rPr>
              <a:t>!</a:t>
            </a:r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u="sng" smtClean="0">
                <a:latin typeface="Century Gothic" pitchFamily="34" charset="0"/>
              </a:rPr>
              <a:t>RESPONSIBILITY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“</a:t>
            </a:r>
            <a:r>
              <a:rPr lang="en-AU" sz="2800" smtClean="0">
                <a:latin typeface="Century Gothic" pitchFamily="34" charset="0"/>
              </a:rPr>
              <a:t>electricity supply &amp; renewable energy sources</a:t>
            </a:r>
            <a:r>
              <a:rPr lang="en-AU" sz="2800" smtClean="0"/>
              <a:t>”</a:t>
            </a:r>
            <a:r>
              <a:rPr lang="en-AU" sz="2800" smtClean="0">
                <a:latin typeface="Century Gothic" pitchFamily="34" charset="0"/>
              </a:rPr>
              <a:t>. </a:t>
            </a:r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1.Government Responsibility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Access!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UNFAIR</a:t>
            </a:r>
            <a:r>
              <a:rPr lang="en-AU" smtClean="0">
                <a:latin typeface="Century Gothic" pitchFamily="34" charset="0"/>
              </a:rPr>
              <a:t> -  costs for connection!</a:t>
            </a:r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2.COMMUNITY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b="1" smtClean="0">
                <a:latin typeface="Century Gothic" pitchFamily="34" charset="0"/>
              </a:rPr>
              <a:t>Force</a:t>
            </a:r>
            <a:r>
              <a:rPr lang="en-AU" sz="2800" smtClean="0">
                <a:latin typeface="Century Gothic" pitchFamily="34" charset="0"/>
              </a:rPr>
              <a:t> - energy sources!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mtClean="0">
                <a:latin typeface="Century Gothic" pitchFamily="34" charset="0"/>
              </a:rPr>
              <a:t>Low Emission Renewables </a:t>
            </a:r>
            <a:r>
              <a:rPr lang="en-AU" smtClean="0"/>
              <a:t>–</a:t>
            </a:r>
            <a:r>
              <a:rPr lang="en-AU" smtClean="0">
                <a:latin typeface="Century Gothic" pitchFamily="34" charset="0"/>
              </a:rPr>
              <a:t> sustainable!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mtClean="0">
                <a:latin typeface="Century Gothic" pitchFamily="34" charset="0"/>
              </a:rPr>
              <a:t>Frustration </a:t>
            </a:r>
            <a:r>
              <a:rPr lang="en-AU" smtClean="0"/>
              <a:t>–</a:t>
            </a:r>
            <a:r>
              <a:rPr lang="en-AU" smtClean="0">
                <a:latin typeface="Century Gothic" pitchFamily="34" charset="0"/>
              </a:rPr>
              <a:t> Financial &amp; Regulatory!</a:t>
            </a:r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Sustainable Energy</a:t>
            </a:r>
            <a:r>
              <a:rPr lang="en-AU" sz="2800" smtClean="0">
                <a:latin typeface="Century Gothic" pitchFamily="34" charset="0"/>
              </a:rPr>
              <a:t>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Govt &amp; Community. </a:t>
            </a:r>
            <a:r>
              <a:rPr lang="en-AU" sz="2800" smtClean="0"/>
              <a:t>–</a:t>
            </a:r>
            <a:r>
              <a:rPr lang="en-AU" sz="2800" smtClean="0">
                <a:latin typeface="Century Gothic" pitchFamily="34" charset="0"/>
              </a:rPr>
              <a:t> </a:t>
            </a:r>
          </a:p>
          <a:p>
            <a:pPr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z="2800" b="1" smtClean="0">
                <a:latin typeface="Century Gothic" pitchFamily="34" charset="0"/>
              </a:rPr>
              <a:t>Reliable Energy</a:t>
            </a:r>
            <a:r>
              <a:rPr lang="en-AU" sz="2800" smtClean="0">
                <a:latin typeface="Century Gothic" pitchFamily="34" charset="0"/>
              </a:rPr>
              <a:t>- government! 	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smtClean="0">
                <a:latin typeface="Century Gothic" pitchFamily="34" charset="0"/>
              </a:rPr>
              <a:t>Social &amp; Economic sustainability </a:t>
            </a:r>
            <a:r>
              <a:rPr lang="en-AU" smtClean="0"/>
              <a:t>–</a:t>
            </a:r>
            <a:r>
              <a:rPr lang="en-AU" smtClean="0">
                <a:latin typeface="Century Gothic" pitchFamily="34" charset="0"/>
              </a:rPr>
              <a:t> Long Term solutions!</a:t>
            </a:r>
          </a:p>
          <a:p>
            <a:pPr lvl="1" eaLnBrk="1" hangingPunct="1">
              <a:lnSpc>
                <a:spcPct val="80000"/>
              </a:lnSpc>
              <a:spcBef>
                <a:spcPct val="15000"/>
              </a:spcBef>
              <a:buClr>
                <a:srgbClr val="FF33CC"/>
              </a:buClr>
              <a:buFont typeface="Wingdings" pitchFamily="2" charset="2"/>
              <a:buChar char="§"/>
            </a:pPr>
            <a:r>
              <a:rPr lang="en-AU" b="1" smtClean="0">
                <a:latin typeface="Century Gothic" pitchFamily="34" charset="0"/>
              </a:rPr>
              <a:t>Immediate solutions</a:t>
            </a:r>
            <a:r>
              <a:rPr lang="en-AU" smtClean="0">
                <a:latin typeface="Century Gothic" pitchFamily="34" charset="0"/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808080"/>
      </a:dk1>
      <a:lt1>
        <a:srgbClr val="FFFF00"/>
      </a:lt1>
      <a:dk2>
        <a:srgbClr val="660066"/>
      </a:dk2>
      <a:lt2>
        <a:srgbClr val="FFFFFF"/>
      </a:lt2>
      <a:accent1>
        <a:srgbClr val="FF99FF"/>
      </a:accent1>
      <a:accent2>
        <a:srgbClr val="FF66FF"/>
      </a:accent2>
      <a:accent3>
        <a:srgbClr val="B8AAB8"/>
      </a:accent3>
      <a:accent4>
        <a:srgbClr val="DADA00"/>
      </a:accent4>
      <a:accent5>
        <a:srgbClr val="FFCAFF"/>
      </a:accent5>
      <a:accent6>
        <a:srgbClr val="E75CE7"/>
      </a:accent6>
      <a:hlink>
        <a:srgbClr val="FFFFFF"/>
      </a:hlink>
      <a:folHlink>
        <a:srgbClr val="B2B2B2"/>
      </a:folHlink>
    </a:clrScheme>
    <a:fontScheme name="Default Design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2527</TotalTime>
  <Words>721</Words>
  <Application>Microsoft Office PowerPoint</Application>
  <PresentationFormat>On-screen Show (4:3)</PresentationFormat>
  <Paragraphs>143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7" baseType="lpstr">
      <vt:lpstr>Times New Roman</vt:lpstr>
      <vt:lpstr>Arial</vt:lpstr>
      <vt:lpstr>Calibri</vt:lpstr>
      <vt:lpstr>Arial Black</vt:lpstr>
      <vt:lpstr>Trebuchet MS</vt:lpstr>
      <vt:lpstr>Century Gothic</vt:lpstr>
      <vt:lpstr>Wingdings</vt:lpstr>
      <vt:lpstr>Verdana</vt:lpstr>
      <vt:lpstr>Default Design</vt:lpstr>
      <vt:lpstr>Community Engagement Presentation at SCPWG  November 2008</vt:lpstr>
      <vt:lpstr>Resolving Issues</vt:lpstr>
      <vt:lpstr>Why Community Engagement?</vt:lpstr>
      <vt:lpstr>Centralised Expert Management- Nelson, 2008</vt:lpstr>
      <vt:lpstr>Slide 5</vt:lpstr>
      <vt:lpstr>Shared Governance Processes</vt:lpstr>
      <vt:lpstr>Maribyrnong City Council Victoria</vt:lpstr>
      <vt:lpstr>Community Solutions</vt:lpstr>
      <vt:lpstr>FEEDBACK –Energy Issues</vt:lpstr>
      <vt:lpstr>Climate Change Attitudes</vt:lpstr>
      <vt:lpstr>Values &amp; Change</vt:lpstr>
      <vt:lpstr>Social Capital &amp; Resilience</vt:lpstr>
      <vt:lpstr>Transformational Leadership</vt:lpstr>
      <vt:lpstr>Principles &amp; Balanced Justice</vt:lpstr>
      <vt:lpstr>Societal Influence</vt:lpstr>
      <vt:lpstr>Policy – Incentives &amp; Access</vt:lpstr>
      <vt:lpstr>PLANNING &amp; EQUITY</vt:lpstr>
      <vt:lpstr>CONCLUSION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INTELLIGENT GRID CLUSTER – Distributed Energy</dc:title>
  <dc:creator>Diane</dc:creator>
  <cp:lastModifiedBy>Louise Boronyak</cp:lastModifiedBy>
  <cp:revision>127</cp:revision>
  <dcterms:created xsi:type="dcterms:W3CDTF">2008-06-05T01:24:13Z</dcterms:created>
  <dcterms:modified xsi:type="dcterms:W3CDTF">2011-11-11T00:36:17Z</dcterms:modified>
</cp:coreProperties>
</file>