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358" r:id="rId2"/>
    <p:sldId id="417" r:id="rId3"/>
    <p:sldId id="416" r:id="rId4"/>
    <p:sldId id="418" r:id="rId5"/>
    <p:sldId id="422" r:id="rId6"/>
    <p:sldId id="423" r:id="rId7"/>
    <p:sldId id="426" r:id="rId8"/>
    <p:sldId id="441" r:id="rId9"/>
    <p:sldId id="442" r:id="rId10"/>
    <p:sldId id="443" r:id="rId11"/>
    <p:sldId id="444" r:id="rId12"/>
    <p:sldId id="445" r:id="rId13"/>
    <p:sldId id="446" r:id="rId14"/>
    <p:sldId id="447" r:id="rId15"/>
    <p:sldId id="448" r:id="rId16"/>
    <p:sldId id="450" r:id="rId17"/>
    <p:sldId id="451" r:id="rId18"/>
    <p:sldId id="452" r:id="rId19"/>
    <p:sldId id="410" r:id="rId20"/>
  </p:sldIdLst>
  <p:sldSz cx="9144000" cy="6858000" type="screen4x3"/>
  <p:notesSz cx="7315200" cy="9601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21C5E"/>
    <a:srgbClr val="FF0000"/>
    <a:srgbClr val="DDDDDD"/>
    <a:srgbClr val="C0C0C0"/>
    <a:srgbClr val="33CC33"/>
    <a:srgbClr val="000099"/>
    <a:srgbClr val="990033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inimized" horzBarState="maximized">
    <p:restoredLeft sz="11161" autoAdjust="0"/>
    <p:restoredTop sz="89673" autoAdjust="0"/>
  </p:normalViewPr>
  <p:slideViewPr>
    <p:cSldViewPr>
      <p:cViewPr>
        <p:scale>
          <a:sx n="100" d="100"/>
          <a:sy n="100" d="100"/>
        </p:scale>
        <p:origin x="-1956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38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6CA555B0-703D-4621-951F-2E45294EB2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963" y="0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4725" y="4560888"/>
            <a:ext cx="536575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775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latin typeface="Times" pitchFamily="18" charset="0"/>
              </a:defRPr>
            </a:lvl1pPr>
          </a:lstStyle>
          <a:p>
            <a:pPr>
              <a:defRPr/>
            </a:pPr>
            <a:fld id="{11715CEA-C8C9-40AE-9CEF-A144401CAC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FF22DB-9120-4860-B293-3C429CCA4676}" type="slidenum">
              <a:rPr lang="en-US" smtClean="0">
                <a:latin typeface="Times" charset="0"/>
              </a:rPr>
              <a:pPr/>
              <a:t>1</a:t>
            </a:fld>
            <a:endParaRPr lang="en-US" smtClean="0">
              <a:latin typeface="Times" charset="0"/>
            </a:endParaRPr>
          </a:p>
        </p:txBody>
      </p:sp>
      <p:sp>
        <p:nvSpPr>
          <p:cNvPr id="276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noFill/>
          <a:ln/>
        </p:spPr>
        <p:txBody>
          <a:bodyPr/>
          <a:lstStyle/>
          <a:p>
            <a:endParaRPr lang="en-AU" smtClean="0">
              <a:latin typeface="Times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 txBox="1">
            <a:spLocks noGrp="1" noChangeArrowheads="1"/>
          </p:cNvSpPr>
          <p:nvPr/>
        </p:nvSpPr>
        <p:spPr bwMode="auto">
          <a:xfrm>
            <a:off x="4144963" y="9121775"/>
            <a:ext cx="3170237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/>
            <a:fld id="{347CAB83-7A40-4BA6-99F2-58FCCA6A8C70}" type="slidenum">
              <a:rPr lang="en-US" sz="1300"/>
              <a:pPr algn="r"/>
              <a:t>19</a:t>
            </a:fld>
            <a:endParaRPr lang="en-US" sz="1300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AU" smtClean="0">
              <a:latin typeface="Times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1BE92A-53D6-4458-9E7D-4AB50234E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2736E1-FA55-4F4F-A1E9-441B784D5F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84938" y="685800"/>
            <a:ext cx="1973262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61975" y="685800"/>
            <a:ext cx="5770563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A2E90-3EF1-41CC-94D5-746E328B05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975" y="685800"/>
            <a:ext cx="7878763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2362200"/>
            <a:ext cx="38100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62200"/>
            <a:ext cx="38100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37F4D-84BC-40B6-AB91-AB8EFB8AE4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1975" y="685800"/>
            <a:ext cx="7878763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2362200"/>
            <a:ext cx="3810000" cy="373380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2362200"/>
            <a:ext cx="3810000" cy="3733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7789BD-4E07-486C-BE10-A965B3666B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C47C73-EF44-4688-B5A8-642981DB80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5F9D1-74B6-47F7-B7D2-E8ECC75AF3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362200"/>
            <a:ext cx="38100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62200"/>
            <a:ext cx="3810000" cy="3733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7A0D1E-BED3-4AB8-BA24-0B5A271103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43AC6-EA11-4210-AC98-4ED22E36A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F8504B-20EB-44CE-B379-80D299C90E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4D27C3-DDA9-4958-9E89-F5113E0735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1433EE-AB27-424B-BAE7-97BA7B5E19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4892C6-06E8-4ACF-874C-B5F6D76C44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0" y="838200"/>
            <a:ext cx="9144000" cy="838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en-AU">
              <a:latin typeface="Times" pitchFamily="18" charset="0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362200"/>
            <a:ext cx="7772400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" pitchFamily="18" charset="0"/>
              </a:defRPr>
            </a:lvl1pPr>
          </a:lstStyle>
          <a:p>
            <a:pPr>
              <a:defRPr/>
            </a:pPr>
            <a:fld id="{76E51C52-9961-4355-8F6B-AFB5880A3E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685800"/>
            <a:ext cx="787876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3080" name="Picture 2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91440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0" y="1628775"/>
            <a:ext cx="9144000" cy="522922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6DC4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imes" pitchFamily="18" charset="0"/>
            </a:endParaRPr>
          </a:p>
        </p:txBody>
      </p:sp>
      <p:pic>
        <p:nvPicPr>
          <p:cNvPr id="3082" name="Picture 2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2700338" y="0"/>
            <a:ext cx="64436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3" name="Picture 2"/>
          <p:cNvPicPr>
            <a:picLocks noChangeAspect="1" noChangeArrowheads="1"/>
          </p:cNvPicPr>
          <p:nvPr userDrawn="1"/>
        </p:nvPicPr>
        <p:blipFill>
          <a:blip r:embed="rId15"/>
          <a:srcRect/>
          <a:stretch>
            <a:fillRect/>
          </a:stretch>
        </p:blipFill>
        <p:spPr bwMode="auto">
          <a:xfrm>
            <a:off x="0" y="0"/>
            <a:ext cx="6443663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  <p:sldLayoutId id="2147483650" r:id="rId12"/>
    <p:sldLayoutId id="2147483649" r:id="rId1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&gt;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grid.net.au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3" descr="No Logo Prius PHEV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3500438"/>
            <a:ext cx="2055812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6" descr="C:\Documents and Settings\Louise\Desktop\Matt\logo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17700" y="3500438"/>
            <a:ext cx="5214938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0"/>
            <a:ext cx="9144000" cy="1052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6143625"/>
            <a:ext cx="85725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itle 13"/>
          <p:cNvSpPr>
            <a:spLocks noGrp="1"/>
          </p:cNvSpPr>
          <p:nvPr>
            <p:ph type="ctrTitle" idx="4294967295"/>
          </p:nvPr>
        </p:nvSpPr>
        <p:spPr>
          <a:xfrm>
            <a:off x="0" y="1357313"/>
            <a:ext cx="9144000" cy="1041400"/>
          </a:xfrm>
        </p:spPr>
        <p:txBody>
          <a:bodyPr>
            <a:normAutofit fontScale="90000"/>
          </a:bodyPr>
          <a:lstStyle/>
          <a:p>
            <a:pPr algn="ctr" eaLnBrk="1" hangingPunct="1">
              <a:spcBef>
                <a:spcPct val="30000"/>
              </a:spcBef>
              <a:spcAft>
                <a:spcPct val="15000"/>
              </a:spcAft>
              <a:defRPr/>
            </a:pPr>
            <a:r>
              <a:rPr lang="en-AU" sz="2000" b="0" dirty="0" smtClean="0"/>
              <a:t/>
            </a:r>
            <a:br>
              <a:rPr lang="en-AU" sz="2000" b="0" dirty="0" smtClean="0"/>
            </a:br>
            <a:r>
              <a:rPr lang="en-AU" sz="2000" b="0" dirty="0" smtClean="0"/>
              <a:t/>
            </a:r>
            <a:br>
              <a:rPr lang="en-AU" sz="2000" b="0" dirty="0" smtClean="0"/>
            </a:br>
            <a:r>
              <a:rPr lang="en-AU" sz="2300" b="0" dirty="0" smtClean="0"/>
              <a:t/>
            </a:r>
            <a:br>
              <a:rPr lang="en-AU" sz="2300" b="0" dirty="0" smtClean="0"/>
            </a:br>
            <a:r>
              <a:rPr lang="en-AU" sz="2300" b="0" dirty="0" smtClean="0"/>
              <a:t/>
            </a:r>
            <a:br>
              <a:rPr lang="en-AU" sz="2300" b="0" dirty="0" smtClean="0"/>
            </a:br>
            <a:endParaRPr lang="en-AU" sz="2300" b="0" dirty="0" smtClean="0"/>
          </a:p>
        </p:txBody>
      </p:sp>
      <p:sp>
        <p:nvSpPr>
          <p:cNvPr id="2055" name="Subtitle 14"/>
          <p:cNvSpPr>
            <a:spLocks noGrp="1"/>
          </p:cNvSpPr>
          <p:nvPr>
            <p:ph type="subTitle" idx="4294967295"/>
          </p:nvPr>
        </p:nvSpPr>
        <p:spPr>
          <a:xfrm>
            <a:off x="304800" y="1143000"/>
            <a:ext cx="8405813" cy="2133600"/>
          </a:xfrm>
        </p:spPr>
        <p:txBody>
          <a:bodyPr/>
          <a:lstStyle/>
          <a:p>
            <a:pPr marL="0" indent="0" algn="ctr" eaLnBrk="1" hangingPunct="1">
              <a:lnSpc>
                <a:spcPct val="95000"/>
              </a:lnSpc>
              <a:buFont typeface="Arial" pitchFamily="34" charset="0"/>
              <a:buNone/>
            </a:pPr>
            <a:r>
              <a:rPr lang="en-AU" sz="4000" b="1" smtClean="0">
                <a:latin typeface="Arial Black" pitchFamily="34" charset="0"/>
                <a:cs typeface="Arial" pitchFamily="34" charset="0"/>
              </a:rPr>
              <a:t>Sustainable Energy Solutions - the social aspects of planning with the community</a:t>
            </a:r>
            <a:endParaRPr lang="en-AU" sz="4000" b="1" smtClean="0">
              <a:latin typeface="Arial Black" pitchFamily="34" charset="0"/>
            </a:endParaRPr>
          </a:p>
        </p:txBody>
      </p:sp>
      <p:sp>
        <p:nvSpPr>
          <p:cNvPr id="4104" name="AutoShape 9" descr="https://postoffice.uts.edu.au/attach/tap.jpg"/>
          <p:cNvSpPr>
            <a:spLocks noChangeAspect="1" noChangeArrowheads="1"/>
          </p:cNvSpPr>
          <p:nvPr/>
        </p:nvSpPr>
        <p:spPr bwMode="auto">
          <a:xfrm>
            <a:off x="63500" y="-136525"/>
            <a:ext cx="6696075" cy="415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en-AU" sz="1800">
              <a:latin typeface="Arial" pitchFamily="34" charset="0"/>
            </a:endParaRPr>
          </a:p>
        </p:txBody>
      </p:sp>
      <p:pic>
        <p:nvPicPr>
          <p:cNvPr id="4105" name="Picture 2" descr="G:\General\Projects Working\CSIRO_Intelligent grid (project 4)_07063\CSIRO_I Grid Cluster Leader\Resources\Photographs_images\Compact Flourecent grey_000005076835Medium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500438"/>
            <a:ext cx="1908175" cy="129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6" name="TextBox 9"/>
          <p:cNvSpPr txBox="1">
            <a:spLocks noChangeArrowheads="1"/>
          </p:cNvSpPr>
          <p:nvPr/>
        </p:nvSpPr>
        <p:spPr bwMode="auto">
          <a:xfrm>
            <a:off x="642938" y="5214938"/>
            <a:ext cx="75009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AU">
                <a:latin typeface="Arial" pitchFamily="34" charset="0"/>
                <a:cs typeface="Arial" pitchFamily="34" charset="0"/>
              </a:rPr>
              <a:t>November 24-27, 2009, SOAC Conference, </a:t>
            </a:r>
          </a:p>
          <a:p>
            <a:pPr algn="ctr"/>
            <a:r>
              <a:rPr lang="en-AU">
                <a:latin typeface="Arial" pitchFamily="34" charset="0"/>
                <a:cs typeface="Arial" pitchFamily="34" charset="0"/>
              </a:rPr>
              <a:t>University of Western Australia, Perth, WA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609600"/>
            <a:ext cx="5838825" cy="457200"/>
          </a:xfrm>
        </p:spPr>
        <p:txBody>
          <a:bodyPr/>
          <a:lstStyle/>
          <a:p>
            <a:pPr algn="ctr"/>
            <a:r>
              <a:rPr lang="en-AU" u="sng" smtClean="0"/>
              <a:t>DECISION UNDERMINED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295400"/>
            <a:ext cx="5943600" cy="51816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EARLY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- learning curve – Decisions - Undermined. </a:t>
            </a:r>
          </a:p>
          <a:p>
            <a:pPr>
              <a:lnSpc>
                <a:spcPct val="90000"/>
              </a:lnSpc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(a) </a:t>
            </a: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participant selection - 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broader social mix</a:t>
            </a:r>
          </a:p>
          <a:p>
            <a:pPr lvl="1">
              <a:lnSpc>
                <a:spcPct val="90000"/>
              </a:lnSpc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Representation – environmental!</a:t>
            </a:r>
          </a:p>
          <a:p>
            <a:pPr lvl="1">
              <a:lnSpc>
                <a:spcPct val="90000"/>
              </a:lnSpc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Social &amp; Economic - debated.  </a:t>
            </a:r>
          </a:p>
          <a:p>
            <a:pPr lvl="1">
              <a:lnSpc>
                <a:spcPct val="90000"/>
              </a:lnSpc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CHALLENGE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– AFFECTED - not present!</a:t>
            </a:r>
          </a:p>
          <a:p>
            <a:pPr>
              <a:lnSpc>
                <a:spcPct val="90000"/>
              </a:lnSpc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PROCEDURAL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– validity - energy visions.</a:t>
            </a:r>
            <a:endParaRPr lang="en-AU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FORUM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- working week -working residents/business.</a:t>
            </a:r>
          </a:p>
          <a:p>
            <a:pPr>
              <a:lnSpc>
                <a:spcPct val="90000"/>
              </a:lnSpc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</a:t>
            </a: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CHAIRED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– AGENDA – Officers!</a:t>
            </a:r>
            <a:endParaRPr lang="en-AU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endParaRPr lang="en-AU" smtClean="0"/>
          </a:p>
        </p:txBody>
      </p:sp>
      <p:pic>
        <p:nvPicPr>
          <p:cNvPr id="1028" name="Picture 4" descr="C:\Users\Diane\Pictures\IG-DE Newslett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1295400"/>
            <a:ext cx="2092325" cy="2362200"/>
          </a:xfrm>
          <a:prstGeom prst="rect">
            <a:avLst/>
          </a:prstGeom>
          <a:noFill/>
        </p:spPr>
      </p:pic>
      <p:pic>
        <p:nvPicPr>
          <p:cNvPr id="1029" name="Picture 5" descr="C:\Users\Diane\Pictures\governance 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9400" y="4191000"/>
            <a:ext cx="1905000" cy="1314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685800"/>
            <a:ext cx="7878763" cy="457200"/>
          </a:xfrm>
        </p:spPr>
        <p:txBody>
          <a:bodyPr/>
          <a:lstStyle/>
          <a:p>
            <a:pPr algn="ctr"/>
            <a:r>
              <a:rPr lang="en-AU" u="sng" smtClean="0"/>
              <a:t>Wind Farm Initiative - Challenged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6934200" cy="49530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50000"/>
              </a:spcBef>
              <a:spcAft>
                <a:spcPct val="5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E.g. –</a:t>
            </a: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Validity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– challenged: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ct val="5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Wind farm project - Community A.</a:t>
            </a:r>
            <a:endParaRPr lang="en-AU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spcBef>
                <a:spcPct val="50000"/>
              </a:spcBef>
              <a:spcAft>
                <a:spcPct val="5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Backing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– Government!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spcAft>
                <a:spcPct val="5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SITING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-  coastal landscape - powerful sectors!</a:t>
            </a:r>
          </a:p>
          <a:p>
            <a:pPr>
              <a:lnSpc>
                <a:spcPct val="90000"/>
              </a:lnSpc>
              <a:spcBef>
                <a:spcPct val="50000"/>
              </a:spcBef>
              <a:spcAft>
                <a:spcPct val="5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Development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- community support.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spcAft>
                <a:spcPct val="5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Site Selection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– contentious!</a:t>
            </a:r>
          </a:p>
          <a:p>
            <a:pPr lvl="1">
              <a:lnSpc>
                <a:spcPct val="90000"/>
              </a:lnSpc>
              <a:spcBef>
                <a:spcPct val="50000"/>
              </a:spcBef>
              <a:spcAft>
                <a:spcPct val="5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Shire Rejected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- politics.</a:t>
            </a:r>
            <a:endParaRPr lang="en-AU" sz="2000" smtClean="0"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en-AU" sz="2000" smtClean="0"/>
          </a:p>
        </p:txBody>
      </p:sp>
      <p:pic>
        <p:nvPicPr>
          <p:cNvPr id="47108" name="Picture 3" descr="WInd Farm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1524000"/>
            <a:ext cx="1828800" cy="145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9" name="Picture 5" descr="C:\Users\Diane\Pictures\governance 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77000" y="4114800"/>
            <a:ext cx="1752600" cy="11699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609600"/>
            <a:ext cx="7878763" cy="457200"/>
          </a:xfrm>
        </p:spPr>
        <p:txBody>
          <a:bodyPr/>
          <a:lstStyle/>
          <a:p>
            <a:pPr algn="ctr"/>
            <a:r>
              <a:rPr lang="en-AU" u="sng" smtClean="0"/>
              <a:t>PROCEDURAL FAILURES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6934200" cy="5105400"/>
          </a:xfrm>
        </p:spPr>
        <p:txBody>
          <a:bodyPr/>
          <a:lstStyle/>
          <a:p>
            <a:pPr>
              <a:lnSpc>
                <a:spcPct val="85000"/>
              </a:lnSpc>
              <a:spcAft>
                <a:spcPct val="3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sz="2800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FACTORS</a:t>
            </a:r>
            <a:r>
              <a:rPr lang="en-US" sz="2800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– key – Diverse Representation.</a:t>
            </a:r>
            <a:endParaRPr lang="en-AU" sz="2800" smtClean="0">
              <a:cs typeface="Times New Roman" pitchFamily="18" charset="0"/>
            </a:endParaRPr>
          </a:p>
          <a:p>
            <a:pPr>
              <a:lnSpc>
                <a:spcPct val="85000"/>
              </a:lnSpc>
              <a:spcAft>
                <a:spcPct val="3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sz="2800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Accountability &amp; Transparency</a:t>
            </a:r>
            <a:r>
              <a:rPr lang="en-US" sz="2800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Lacking:</a:t>
            </a:r>
          </a:p>
          <a:p>
            <a:pPr lvl="1">
              <a:lnSpc>
                <a:spcPct val="85000"/>
              </a:lnSpc>
              <a:spcAft>
                <a:spcPct val="3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Failed - regular feedback &amp; input</a:t>
            </a:r>
          </a:p>
          <a:p>
            <a:pPr lvl="1">
              <a:lnSpc>
                <a:spcPct val="85000"/>
              </a:lnSpc>
              <a:spcAft>
                <a:spcPct val="3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sz="2800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acceptance &amp; opposition.</a:t>
            </a:r>
            <a:endParaRPr lang="en-AU" sz="2800" smtClean="0">
              <a:cs typeface="Times New Roman" pitchFamily="18" charset="0"/>
            </a:endParaRPr>
          </a:p>
          <a:p>
            <a:pPr>
              <a:lnSpc>
                <a:spcPct val="85000"/>
              </a:lnSpc>
              <a:spcAft>
                <a:spcPct val="3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Involved/Consulted - wind farm project!</a:t>
            </a:r>
          </a:p>
          <a:p>
            <a:pPr>
              <a:lnSpc>
                <a:spcPct val="85000"/>
              </a:lnSpc>
              <a:spcAft>
                <a:spcPct val="3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Anti-Development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Solution.</a:t>
            </a:r>
          </a:p>
          <a:p>
            <a:pPr>
              <a:lnSpc>
                <a:spcPct val="85000"/>
              </a:lnSpc>
              <a:spcAft>
                <a:spcPct val="3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Opposed RE &amp; EE - BARRIER economic growth!  </a:t>
            </a:r>
            <a:endParaRPr lang="en-AU" sz="2800" smtClean="0"/>
          </a:p>
        </p:txBody>
      </p:sp>
      <p:pic>
        <p:nvPicPr>
          <p:cNvPr id="48132" name="Picture 3" descr="group actio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1447800"/>
            <a:ext cx="1600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3" name="Picture 7" descr="Housing Developmen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10400" y="4800600"/>
            <a:ext cx="1295400" cy="126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609600"/>
            <a:ext cx="7878763" cy="685800"/>
          </a:xfrm>
        </p:spPr>
        <p:txBody>
          <a:bodyPr/>
          <a:lstStyle/>
          <a:p>
            <a:pPr algn="ctr"/>
            <a:r>
              <a:rPr lang="en-AU" u="sng" smtClean="0"/>
              <a:t>Incorporating Diverse Needs &amp; Interests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6858000" cy="49530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BUSINESS</a:t>
            </a:r>
            <a:r>
              <a:rPr lang="en-AU" smtClean="0">
                <a:ea typeface="Cambria" pitchFamily="18" charset="0"/>
                <a:cs typeface="Cambria" pitchFamily="18" charset="0"/>
              </a:rPr>
              <a:t>: power– applications rejected.  </a:t>
            </a:r>
            <a:endParaRPr lang="en-AU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Social &amp; economic- planning framework.  </a:t>
            </a:r>
            <a:endParaRPr lang="en-AU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Sustainability</a:t>
            </a:r>
            <a:r>
              <a:rPr lang="en-AU" smtClean="0">
                <a:ea typeface="Cambria" pitchFamily="18" charset="0"/>
                <a:cs typeface="Cambria" pitchFamily="18" charset="0"/>
              </a:rPr>
              <a:t>- environmental, social, economic and governance!</a:t>
            </a:r>
            <a:endParaRPr lang="en-AU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“consensus is not necessary – but an effective deliberation process must include </a:t>
            </a:r>
            <a:r>
              <a:rPr lang="en-AU" b="1" smtClean="0">
                <a:ea typeface="Cambria" pitchFamily="18" charset="0"/>
                <a:cs typeface="Cambria" pitchFamily="18" charset="0"/>
              </a:rPr>
              <a:t>exposure of conflicts</a:t>
            </a:r>
            <a:r>
              <a:rPr lang="en-AU" smtClean="0">
                <a:ea typeface="Cambria" pitchFamily="18" charset="0"/>
                <a:cs typeface="Cambria" pitchFamily="18" charset="0"/>
              </a:rPr>
              <a:t> to provide the opportunity to understand it, in order to move respectfully (Carson, 2009).</a:t>
            </a:r>
            <a:endParaRPr lang="en-AU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“… without a very inclusive sample, the process will lack credibility amongst those who should be influenced” (Carson &amp; Hartz-Karp, 2005).</a:t>
            </a:r>
            <a:endParaRPr lang="en-AU" smtClean="0"/>
          </a:p>
        </p:txBody>
      </p:sp>
      <p:pic>
        <p:nvPicPr>
          <p:cNvPr id="49156" name="Picture 3" descr="energy efficienc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15200" y="1676400"/>
            <a:ext cx="106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685800"/>
            <a:ext cx="7878763" cy="381000"/>
          </a:xfrm>
        </p:spPr>
        <p:txBody>
          <a:bodyPr/>
          <a:lstStyle/>
          <a:p>
            <a:pPr algn="ctr"/>
            <a:r>
              <a:rPr lang="en-AU" u="sng" smtClean="0"/>
              <a:t>Outcomes Community Engagement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848600" cy="5029200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rgbClr val="000099"/>
              </a:buClr>
              <a:buSzPct val="125000"/>
              <a:buFont typeface="Wingdings" pitchFamily="2" charset="2"/>
              <a:buChar char="§"/>
            </a:pPr>
            <a:r>
              <a:rPr lang="en-AU" sz="2800" b="1" u="sng" smtClean="0">
                <a:ea typeface="Cambria" pitchFamily="18" charset="0"/>
                <a:cs typeface="Cambria" pitchFamily="18" charset="0"/>
              </a:rPr>
              <a:t>Work in Progress –</a:t>
            </a:r>
          </a:p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rgbClr val="000099"/>
              </a:buClr>
              <a:buSzPct val="125000"/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E.g. Trust - positive relationship!</a:t>
            </a:r>
          </a:p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rgbClr val="000099"/>
              </a:buClr>
              <a:buSzPct val="125000"/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Empowered – responsive - Aspirations!</a:t>
            </a:r>
          </a:p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rgbClr val="000099"/>
              </a:buClr>
              <a:buSzPct val="125000"/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SPARKED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- Educational initiatives</a:t>
            </a:r>
            <a:r>
              <a:rPr lang="en-AU" sz="2800" b="1" smtClean="0">
                <a:ea typeface="Cambria" pitchFamily="18" charset="0"/>
                <a:cs typeface="Cambria" pitchFamily="18" charset="0"/>
              </a:rPr>
              <a:t> -  awareness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-EE - RE technologies. </a:t>
            </a:r>
          </a:p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rgbClr val="000099"/>
              </a:buClr>
              <a:buSzPct val="125000"/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Proactive - </a:t>
            </a:r>
            <a:r>
              <a:rPr lang="en-AU" sz="2800" b="1" smtClean="0">
                <a:ea typeface="Cambria" pitchFamily="18" charset="0"/>
                <a:cs typeface="Cambria" pitchFamily="18" charset="0"/>
              </a:rPr>
              <a:t>community-wide approach -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energy sensitive behavioural change! </a:t>
            </a:r>
          </a:p>
          <a:p>
            <a:pPr>
              <a:lnSpc>
                <a:spcPct val="90000"/>
              </a:lnSpc>
              <a:spcBef>
                <a:spcPct val="30000"/>
              </a:spcBef>
              <a:spcAft>
                <a:spcPct val="30000"/>
              </a:spcAft>
              <a:buClr>
                <a:srgbClr val="000099"/>
              </a:buClr>
              <a:buSzPct val="125000"/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Lobbying- R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egulatory &amp; Institutional constraints!</a:t>
            </a:r>
            <a:endParaRPr lang="en-AU" sz="2800" smtClean="0"/>
          </a:p>
        </p:txBody>
      </p:sp>
      <p:pic>
        <p:nvPicPr>
          <p:cNvPr id="50180" name="Picture 3" descr="civil society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1219200"/>
            <a:ext cx="1295400" cy="1122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609600"/>
            <a:ext cx="6219825" cy="533400"/>
          </a:xfrm>
        </p:spPr>
        <p:txBody>
          <a:bodyPr/>
          <a:lstStyle/>
          <a:p>
            <a:pPr algn="ctr"/>
            <a:r>
              <a:rPr lang="en-AU" u="sng" smtClean="0"/>
              <a:t>Positive Outcomes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6858000" cy="50292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Socio-political &amp; institutional – “cultural transformation of mindset” - alternative solutions.  </a:t>
            </a:r>
            <a:endParaRPr lang="en-AU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FLEXIBLE</a:t>
            </a:r>
            <a:r>
              <a:rPr lang="en-AU" smtClean="0">
                <a:ea typeface="Cambria" pitchFamily="18" charset="0"/>
                <a:cs typeface="Cambria" pitchFamily="18" charset="0"/>
              </a:rPr>
              <a:t> – options - coal fired power!</a:t>
            </a: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POSITIVE</a:t>
            </a:r>
            <a:r>
              <a:rPr lang="en-AU" smtClean="0">
                <a:ea typeface="Cambria" pitchFamily="18" charset="0"/>
                <a:cs typeface="Cambria" pitchFamily="18" charset="0"/>
              </a:rPr>
              <a:t> - individual, community &amp; societal!</a:t>
            </a: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b="1" u="sng" smtClean="0">
                <a:ea typeface="Cambria" pitchFamily="18" charset="0"/>
                <a:cs typeface="Cambria" pitchFamily="18" charset="0"/>
              </a:rPr>
              <a:t>PROCEDURAL-</a:t>
            </a:r>
            <a:r>
              <a:rPr lang="en-AU" smtClean="0">
                <a:ea typeface="Cambria" pitchFamily="18" charset="0"/>
                <a:cs typeface="Cambria" pitchFamily="18" charset="0"/>
              </a:rPr>
              <a:t> transparent &amp; accountable.</a:t>
            </a:r>
          </a:p>
          <a:p>
            <a:pPr lvl="1"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visions &amp; priorities! </a:t>
            </a: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INEQUITY &amp; UNDER-REPRESENTATION:</a:t>
            </a:r>
          </a:p>
          <a:p>
            <a:pPr lvl="1"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b="1" smtClean="0">
                <a:cs typeface="Times New Roman" pitchFamily="18" charset="0"/>
              </a:rPr>
              <a:t>Location;</a:t>
            </a:r>
            <a:r>
              <a:rPr lang="en-AU" smtClean="0">
                <a:cs typeface="Times New Roman" pitchFamily="18" charset="0"/>
              </a:rPr>
              <a:t> </a:t>
            </a:r>
            <a:r>
              <a:rPr lang="en-AU" b="1" smtClean="0">
                <a:cs typeface="Times New Roman" pitchFamily="18" charset="0"/>
              </a:rPr>
              <a:t>Chair –</a:t>
            </a:r>
            <a:r>
              <a:rPr lang="en-AU" smtClean="0">
                <a:cs typeface="Times New Roman" pitchFamily="18" charset="0"/>
              </a:rPr>
              <a:t> rotated;</a:t>
            </a:r>
          </a:p>
          <a:p>
            <a:pPr lvl="1"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cs typeface="Times New Roman" pitchFamily="18" charset="0"/>
              </a:rPr>
              <a:t>Feedback &amp; Input; Diverse Representation – </a:t>
            </a:r>
            <a:r>
              <a:rPr lang="en-AU" b="1" smtClean="0">
                <a:cs typeface="Times New Roman" pitchFamily="18" charset="0"/>
              </a:rPr>
              <a:t>Local Media</a:t>
            </a:r>
            <a:endParaRPr lang="en-AU" b="1" smtClean="0"/>
          </a:p>
        </p:txBody>
      </p:sp>
      <p:pic>
        <p:nvPicPr>
          <p:cNvPr id="51204" name="Picture 3" descr="solar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609600"/>
            <a:ext cx="1752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685800"/>
            <a:ext cx="7878763" cy="457200"/>
          </a:xfrm>
        </p:spPr>
        <p:txBody>
          <a:bodyPr/>
          <a:lstStyle/>
          <a:p>
            <a:r>
              <a:rPr lang="en-AU" u="sng" smtClean="0"/>
              <a:t>Community Engagement Practitioners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371600"/>
            <a:ext cx="7924800" cy="5029200"/>
          </a:xfrm>
        </p:spPr>
        <p:txBody>
          <a:bodyPr/>
          <a:lstStyle/>
          <a:p>
            <a:pPr>
              <a:lnSpc>
                <a:spcPct val="85000"/>
              </a:lnSpc>
              <a:spcBef>
                <a:spcPct val="15000"/>
              </a:spcBef>
              <a:spcAft>
                <a:spcPct val="15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US" sz="2800" b="1" smtClean="0">
                <a:ea typeface="Cambria" pitchFamily="18" charset="0"/>
                <a:cs typeface="Cambria" pitchFamily="18" charset="0"/>
              </a:rPr>
              <a:t>VIGILANT</a:t>
            </a:r>
            <a:r>
              <a:rPr lang="en-US" sz="2800" smtClean="0">
                <a:ea typeface="Cambria" pitchFamily="18" charset="0"/>
                <a:cs typeface="Cambria" pitchFamily="18" charset="0"/>
              </a:rPr>
              <a:t> -power &amp; inclusivity.</a:t>
            </a:r>
            <a:endParaRPr lang="en-AU" sz="2800" smtClean="0">
              <a:cs typeface="Times New Roman" pitchFamily="18" charset="0"/>
            </a:endParaRPr>
          </a:p>
          <a:p>
            <a:pPr>
              <a:lnSpc>
                <a:spcPct val="85000"/>
              </a:lnSpc>
              <a:spcBef>
                <a:spcPct val="15000"/>
              </a:spcBef>
              <a:spcAft>
                <a:spcPct val="15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US" sz="2800" smtClean="0">
                <a:ea typeface="Cambria" pitchFamily="18" charset="0"/>
                <a:cs typeface="Cambria" pitchFamily="18" charset="0"/>
              </a:rPr>
              <a:t>DESIGNED - procedural justice!</a:t>
            </a:r>
          </a:p>
          <a:p>
            <a:pPr>
              <a:lnSpc>
                <a:spcPct val="85000"/>
              </a:lnSpc>
              <a:spcBef>
                <a:spcPct val="15000"/>
              </a:spcBef>
              <a:spcAft>
                <a:spcPct val="15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US" sz="2800" b="1" smtClean="0">
                <a:ea typeface="Cambria" pitchFamily="18" charset="0"/>
                <a:cs typeface="Cambria" pitchFamily="18" charset="0"/>
              </a:rPr>
              <a:t>FAILINGS</a:t>
            </a:r>
            <a:r>
              <a:rPr lang="en-US" sz="2800" smtClean="0">
                <a:ea typeface="Cambria" pitchFamily="18" charset="0"/>
                <a:cs typeface="Cambria" pitchFamily="18" charset="0"/>
              </a:rPr>
              <a:t> – 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beneficial -  EE solutions.  </a:t>
            </a:r>
            <a:endParaRPr lang="en-AU" sz="2800" smtClean="0">
              <a:cs typeface="Times New Roman" pitchFamily="18" charset="0"/>
            </a:endParaRPr>
          </a:p>
          <a:p>
            <a:pPr>
              <a:lnSpc>
                <a:spcPct val="85000"/>
              </a:lnSpc>
              <a:spcBef>
                <a:spcPct val="15000"/>
              </a:spcBef>
              <a:spcAft>
                <a:spcPct val="15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Institutional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– mindset changes - community aspirations - </a:t>
            </a:r>
            <a:r>
              <a:rPr lang="en-US" sz="2800" smtClean="0">
                <a:ea typeface="Cambria" pitchFamily="18" charset="0"/>
                <a:cs typeface="Cambria" pitchFamily="18" charset="0"/>
              </a:rPr>
              <a:t>sustainable energy transition!  </a:t>
            </a:r>
            <a:endParaRPr lang="en-AU" sz="2800" smtClean="0">
              <a:cs typeface="Times New Roman" pitchFamily="18" charset="0"/>
            </a:endParaRPr>
          </a:p>
          <a:p>
            <a:pPr>
              <a:lnSpc>
                <a:spcPct val="85000"/>
              </a:lnSpc>
              <a:spcBef>
                <a:spcPct val="15000"/>
              </a:spcBef>
              <a:spcAft>
                <a:spcPct val="15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US" sz="2800" b="1" smtClean="0">
                <a:ea typeface="Cambria" pitchFamily="18" charset="0"/>
                <a:cs typeface="Cambria" pitchFamily="18" charset="0"/>
              </a:rPr>
              <a:t>Community A</a:t>
            </a:r>
            <a:r>
              <a:rPr lang="en-US" sz="2800" smtClean="0">
                <a:ea typeface="Cambria" pitchFamily="18" charset="0"/>
                <a:cs typeface="Cambria" pitchFamily="18" charset="0"/>
              </a:rPr>
              <a:t> – Leading – Strategies – Behavioural Changes – Reduce Consumption &amp; GHG emissions!</a:t>
            </a:r>
          </a:p>
          <a:p>
            <a:pPr>
              <a:lnSpc>
                <a:spcPct val="85000"/>
              </a:lnSpc>
              <a:spcBef>
                <a:spcPct val="15000"/>
              </a:spcBef>
              <a:spcAft>
                <a:spcPct val="15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z="2800" b="1" u="sng" smtClean="0">
                <a:ea typeface="Cambria" pitchFamily="18" charset="0"/>
                <a:cs typeface="Cambria" pitchFamily="18" charset="0"/>
              </a:rPr>
              <a:t>FORUM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- collaborative planning – </a:t>
            </a:r>
            <a:r>
              <a:rPr lang="en-AU" sz="2800" b="1" smtClean="0">
                <a:ea typeface="Cambria" pitchFamily="18" charset="0"/>
                <a:cs typeface="Cambria" pitchFamily="18" charset="0"/>
              </a:rPr>
              <a:t>groundwork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-acceptance -alternative energy solutions. </a:t>
            </a:r>
            <a:endParaRPr lang="en-AU" sz="2000" smtClean="0"/>
          </a:p>
        </p:txBody>
      </p:sp>
      <p:pic>
        <p:nvPicPr>
          <p:cNvPr id="53253" name="Picture 5" descr="C:\Users\Diane\Pictures\governance 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1295400"/>
            <a:ext cx="1336675" cy="1006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685800"/>
            <a:ext cx="7878763" cy="609600"/>
          </a:xfrm>
        </p:spPr>
        <p:txBody>
          <a:bodyPr/>
          <a:lstStyle/>
          <a:p>
            <a:pPr algn="ctr"/>
            <a:r>
              <a:rPr lang="en-AU" u="sng" smtClean="0"/>
              <a:t>Barriers – Sustainable Energy Planning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447800"/>
            <a:ext cx="6629400" cy="5105400"/>
          </a:xfrm>
        </p:spPr>
        <p:txBody>
          <a:bodyPr/>
          <a:lstStyle/>
          <a:p>
            <a:pPr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DEMONSTRATE</a:t>
            </a:r>
            <a:r>
              <a:rPr lang="en-AU" smtClean="0">
                <a:ea typeface="Cambria" pitchFamily="18" charset="0"/>
                <a:cs typeface="Cambria" pitchFamily="18" charset="0"/>
              </a:rPr>
              <a:t> - economic growth not curtailed</a:t>
            </a:r>
          </a:p>
          <a:p>
            <a:pPr lvl="1"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fierce local opposition.</a:t>
            </a:r>
            <a:endParaRPr lang="en-AU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DILEMMA</a:t>
            </a:r>
            <a:r>
              <a:rPr lang="en-AU" smtClean="0">
                <a:ea typeface="Cambria" pitchFamily="18" charset="0"/>
                <a:cs typeface="Cambria" pitchFamily="18" charset="0"/>
              </a:rPr>
              <a:t> - Twin Demands:</a:t>
            </a: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 - Reducing ghg emissions &amp; energy consumption</a:t>
            </a:r>
          </a:p>
          <a:p>
            <a:pPr lvl="1"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Growth – energy demand.</a:t>
            </a:r>
            <a:endParaRPr lang="en-AU" smtClean="0">
              <a:cs typeface="Times New Roman" pitchFamily="18" charset="0"/>
            </a:endParaRPr>
          </a:p>
          <a:p>
            <a:pPr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Political pressures</a:t>
            </a:r>
            <a:r>
              <a:rPr lang="en-AU" smtClean="0">
                <a:ea typeface="Cambria" pitchFamily="18" charset="0"/>
                <a:cs typeface="Cambria" pitchFamily="18" charset="0"/>
              </a:rPr>
              <a:t>:</a:t>
            </a:r>
            <a:endParaRPr lang="en-AU" smtClean="0">
              <a:cs typeface="Times New Roman" pitchFamily="18" charset="0"/>
            </a:endParaRPr>
          </a:p>
          <a:p>
            <a:pPr lvl="1"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green sector – frustrated -small scale efforts!</a:t>
            </a:r>
          </a:p>
          <a:p>
            <a:pPr lvl="1">
              <a:lnSpc>
                <a:spcPct val="90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pro-development – planning – inability – current &amp; future growing energy needs.</a:t>
            </a:r>
            <a:endParaRPr lang="en-AU" smtClean="0"/>
          </a:p>
        </p:txBody>
      </p:sp>
      <p:pic>
        <p:nvPicPr>
          <p:cNvPr id="54277" name="Picture 5" descr="C:\Users\Diane\Pictures\governance 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1981200"/>
            <a:ext cx="1531938" cy="1222375"/>
          </a:xfrm>
          <a:prstGeom prst="rect">
            <a:avLst/>
          </a:prstGeom>
          <a:noFill/>
        </p:spPr>
      </p:pic>
      <p:pic>
        <p:nvPicPr>
          <p:cNvPr id="54278" name="Picture 6" descr="C:\Users\Diane\Pictures\governance 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3581400"/>
            <a:ext cx="1439863" cy="96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1026"/>
          <p:cNvSpPr>
            <a:spLocks noGrp="1" noChangeArrowheads="1"/>
          </p:cNvSpPr>
          <p:nvPr>
            <p:ph type="title"/>
          </p:nvPr>
        </p:nvSpPr>
        <p:spPr>
          <a:xfrm>
            <a:off x="561975" y="685800"/>
            <a:ext cx="7878763" cy="609600"/>
          </a:xfrm>
        </p:spPr>
        <p:txBody>
          <a:bodyPr/>
          <a:lstStyle/>
          <a:p>
            <a:pPr algn="ctr"/>
            <a:r>
              <a:rPr lang="en-AU" u="sng" smtClean="0"/>
              <a:t>Conclusion</a:t>
            </a:r>
          </a:p>
        </p:txBody>
      </p:sp>
      <p:sp>
        <p:nvSpPr>
          <p:cNvPr id="55299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6781800" cy="4648200"/>
          </a:xfrm>
        </p:spPr>
        <p:txBody>
          <a:bodyPr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PRECARIOUS</a:t>
            </a:r>
            <a:r>
              <a:rPr lang="en-AU" smtClean="0">
                <a:ea typeface="Cambria" pitchFamily="18" charset="0"/>
                <a:cs typeface="Cambria" pitchFamily="18" charset="0"/>
              </a:rPr>
              <a:t> – Plan Energy Security – Options – NOT constrain Economy Regions!</a:t>
            </a:r>
          </a:p>
          <a:p>
            <a:pPr>
              <a:lnSpc>
                <a:spcPct val="95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COMMUNITY ENGAGEMENT – </a:t>
            </a:r>
            <a:r>
              <a:rPr lang="en-AU" b="1" smtClean="0">
                <a:ea typeface="Cambria" pitchFamily="18" charset="0"/>
                <a:cs typeface="Cambria" pitchFamily="18" charset="0"/>
              </a:rPr>
              <a:t>VITAL</a:t>
            </a:r>
            <a:r>
              <a:rPr lang="en-AU" smtClean="0">
                <a:ea typeface="Cambria" pitchFamily="18" charset="0"/>
                <a:cs typeface="Cambria" pitchFamily="18" charset="0"/>
              </a:rPr>
              <a:t> – Strategies!</a:t>
            </a:r>
          </a:p>
          <a:p>
            <a:pPr>
              <a:lnSpc>
                <a:spcPct val="95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DIFFICULTIES</a:t>
            </a:r>
            <a:r>
              <a:rPr lang="en-AU" smtClean="0">
                <a:ea typeface="Cambria" pitchFamily="18" charset="0"/>
                <a:cs typeface="Cambria" pitchFamily="18" charset="0"/>
              </a:rPr>
              <a:t> – Opportunity – Community Ownership – Planning Future!</a:t>
            </a:r>
          </a:p>
          <a:p>
            <a:pPr>
              <a:lnSpc>
                <a:spcPct val="95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RESEARCH – “dynamics at play” – Civil Society Sectors!</a:t>
            </a:r>
          </a:p>
          <a:p>
            <a:pPr>
              <a:lnSpc>
                <a:spcPct val="95000"/>
              </a:lnSpc>
              <a:spcAft>
                <a:spcPct val="20000"/>
              </a:spcAft>
              <a:buClr>
                <a:srgbClr val="000099"/>
              </a:buClr>
              <a:buSzPct val="130000"/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SOCIALLY JUST</a:t>
            </a:r>
            <a:r>
              <a:rPr lang="en-AU" smtClean="0">
                <a:ea typeface="Cambria" pitchFamily="18" charset="0"/>
                <a:cs typeface="Cambria" pitchFamily="18" charset="0"/>
              </a:rPr>
              <a:t> - process and outcome -most vulnerable in the power of politics!</a:t>
            </a:r>
            <a:endParaRPr lang="en-AU" smtClean="0">
              <a:cs typeface="Times New Roman" pitchFamily="18" charset="0"/>
            </a:endParaRPr>
          </a:p>
          <a:p>
            <a:endParaRPr lang="en-AU" smtClean="0"/>
          </a:p>
        </p:txBody>
      </p:sp>
      <p:pic>
        <p:nvPicPr>
          <p:cNvPr id="55302" name="Picture 1030" descr="C:\Users\Diane\Pictures\governance 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4267200"/>
            <a:ext cx="1417638" cy="1417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500" y="857250"/>
            <a:ext cx="7772400" cy="2941638"/>
          </a:xfrm>
        </p:spPr>
        <p:txBody>
          <a:bodyPr/>
          <a:lstStyle/>
          <a:p>
            <a:pPr algn="ctr">
              <a:lnSpc>
                <a:spcPct val="90000"/>
              </a:lnSpc>
              <a:buFont typeface="Arial" pitchFamily="34" charset="0"/>
              <a:buNone/>
            </a:pPr>
            <a:r>
              <a:rPr lang="en-AU" sz="3600" b="1" i="1" smtClean="0">
                <a:latin typeface="Arial Black" pitchFamily="34" charset="0"/>
              </a:rPr>
              <a:t>Thank you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endParaRPr lang="en-AU" sz="3600" b="1" i="1" smtClean="0">
              <a:latin typeface="Arial Black" pitchFamily="34" charset="0"/>
            </a:endParaRP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AU" sz="1800" smtClean="0"/>
              <a:t>For more information on the iGrid Research program:</a:t>
            </a:r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AU" sz="1800" smtClean="0"/>
              <a:t>The website address is </a:t>
            </a:r>
            <a:r>
              <a:rPr lang="en-AU" sz="1800" smtClean="0">
                <a:hlinkClick r:id="rId3"/>
              </a:rPr>
              <a:t>www.igrid.net.au</a:t>
            </a:r>
            <a:endParaRPr lang="en-AU" sz="1800" smtClean="0"/>
          </a:p>
          <a:p>
            <a:pPr>
              <a:lnSpc>
                <a:spcPct val="90000"/>
              </a:lnSpc>
              <a:buFont typeface="Arial" pitchFamily="34" charset="0"/>
              <a:buChar char="•"/>
            </a:pPr>
            <a:r>
              <a:rPr lang="en-AU" sz="1800" smtClean="0"/>
              <a:t>This forms part of our overall communications strategy. The website is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n-AU" sz="1800" smtClean="0"/>
              <a:t>a vehicle for dissemination cluster research findings and to facilitate the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r>
              <a:rPr lang="en-AU" sz="1800" smtClean="0"/>
              <a:t>engagement with key industry stakeholders. </a:t>
            </a:r>
          </a:p>
          <a:p>
            <a:pPr>
              <a:lnSpc>
                <a:spcPct val="90000"/>
              </a:lnSpc>
              <a:buFont typeface="Arial" pitchFamily="34" charset="0"/>
              <a:buNone/>
            </a:pPr>
            <a:endParaRPr lang="en-AU" sz="1800" smtClean="0"/>
          </a:p>
        </p:txBody>
      </p:sp>
      <p:pic>
        <p:nvPicPr>
          <p:cNvPr id="25603" name="Picture 5" descr="Igrid website.bmp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71563" y="3714750"/>
            <a:ext cx="70008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u="sng" smtClean="0"/>
              <a:t>AGENDA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4100513" cy="4024313"/>
          </a:xfrm>
        </p:spPr>
        <p:txBody>
          <a:bodyPr/>
          <a:lstStyle/>
          <a:p>
            <a:pPr>
              <a:buClr>
                <a:schemeClr val="accent2"/>
              </a:buClr>
              <a:buSzPct val="125000"/>
              <a:buFont typeface="Wingdings" pitchFamily="2" charset="2"/>
              <a:buChar char="§"/>
            </a:pPr>
            <a:r>
              <a:rPr lang="en-AU" sz="2800" smtClean="0"/>
              <a:t>Contextual Background – Collaborative Planning</a:t>
            </a:r>
          </a:p>
          <a:p>
            <a:pPr>
              <a:buClr>
                <a:schemeClr val="accent2"/>
              </a:buClr>
              <a:buSzPct val="125000"/>
              <a:buFont typeface="Wingdings" pitchFamily="2" charset="2"/>
              <a:buChar char="§"/>
            </a:pPr>
            <a:r>
              <a:rPr lang="en-AU" sz="2800" smtClean="0"/>
              <a:t>Evaluative Analyses – Deliberative Process</a:t>
            </a:r>
          </a:p>
          <a:p>
            <a:pPr>
              <a:buClr>
                <a:schemeClr val="accent2"/>
              </a:buClr>
              <a:buSzPct val="125000"/>
              <a:buFont typeface="Wingdings" pitchFamily="2" charset="2"/>
              <a:buChar char="§"/>
            </a:pPr>
            <a:r>
              <a:rPr lang="en-AU" sz="2800" smtClean="0"/>
              <a:t>Conclusions – Research &amp; Practice</a:t>
            </a:r>
          </a:p>
        </p:txBody>
      </p:sp>
      <p:pic>
        <p:nvPicPr>
          <p:cNvPr id="5124" name="Picture 3" descr="images5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188" y="3857625"/>
            <a:ext cx="13573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4" descr="DC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2071688"/>
            <a:ext cx="2428875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6" name="Picture 5" descr="images2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571500"/>
            <a:ext cx="3071813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7" name="Picture 6" descr="Walpole 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3857625"/>
            <a:ext cx="2500312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ctrTitle"/>
          </p:nvPr>
        </p:nvSpPr>
        <p:spPr>
          <a:xfrm>
            <a:off x="642938" y="571500"/>
            <a:ext cx="7772400" cy="495300"/>
          </a:xfrm>
        </p:spPr>
        <p:txBody>
          <a:bodyPr/>
          <a:lstStyle/>
          <a:p>
            <a:pPr algn="ctr"/>
            <a:r>
              <a:rPr lang="en-US" u="sng" smtClean="0"/>
              <a:t>Project Background</a:t>
            </a:r>
            <a:endParaRPr lang="en-AU" u="sng" smtClean="0"/>
          </a:p>
        </p:txBody>
      </p:sp>
      <p:sp>
        <p:nvSpPr>
          <p:cNvPr id="6147" name="Subtitle 2"/>
          <p:cNvSpPr>
            <a:spLocks noGrp="1"/>
          </p:cNvSpPr>
          <p:nvPr>
            <p:ph type="subTitle" idx="1"/>
          </p:nvPr>
        </p:nvSpPr>
        <p:spPr>
          <a:xfrm>
            <a:off x="571500" y="1214438"/>
            <a:ext cx="6362700" cy="5286375"/>
          </a:xfrm>
        </p:spPr>
        <p:txBody>
          <a:bodyPr/>
          <a:lstStyle/>
          <a:p>
            <a:pPr algn="l">
              <a:spcBef>
                <a:spcPts val="2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“</a:t>
            </a:r>
            <a:r>
              <a:rPr lang="en-AU" smtClean="0">
                <a:ea typeface="Cambria" pitchFamily="18" charset="0"/>
                <a:cs typeface="Cambria" pitchFamily="18" charset="0"/>
              </a:rPr>
              <a:t>Intelligent Grid-Distributed Energy” –</a:t>
            </a:r>
            <a:r>
              <a:rPr lang="en-AU" b="1" smtClean="0">
                <a:ea typeface="Cambria" pitchFamily="18" charset="0"/>
                <a:cs typeface="Cambria" pitchFamily="18" charset="0"/>
              </a:rPr>
              <a:t>CSIRO</a:t>
            </a:r>
            <a:r>
              <a:rPr lang="en-AU" smtClean="0">
                <a:ea typeface="Cambria" pitchFamily="18" charset="0"/>
                <a:cs typeface="Cambria" pitchFamily="18" charset="0"/>
              </a:rPr>
              <a:t>.</a:t>
            </a:r>
          </a:p>
          <a:p>
            <a:pPr lvl="1" algn="l">
              <a:spcBef>
                <a:spcPts val="2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Efficient Electricity Grid</a:t>
            </a:r>
            <a:r>
              <a:rPr lang="en-AU" smtClean="0">
                <a:ea typeface="Cambria" pitchFamily="18" charset="0"/>
                <a:cs typeface="Cambria" pitchFamily="18" charset="0"/>
              </a:rPr>
              <a:t> – Low Emission! </a:t>
            </a:r>
          </a:p>
          <a:p>
            <a:pPr algn="l">
              <a:spcBef>
                <a:spcPts val="2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Social Aspects</a:t>
            </a:r>
            <a:r>
              <a:rPr lang="en-AU" smtClean="0">
                <a:ea typeface="Cambria" pitchFamily="18" charset="0"/>
                <a:cs typeface="Cambria" pitchFamily="18" charset="0"/>
              </a:rPr>
              <a:t>: Planning - Sustainable Energy.  </a:t>
            </a:r>
            <a:endParaRPr lang="en-AU" smtClean="0">
              <a:cs typeface="Times New Roman" pitchFamily="18" charset="0"/>
            </a:endParaRPr>
          </a:p>
          <a:p>
            <a:pPr algn="l">
              <a:spcBef>
                <a:spcPts val="2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ENERGY GOVERNANCE</a:t>
            </a:r>
            <a:r>
              <a:rPr lang="en-AU" smtClean="0">
                <a:ea typeface="Cambria" pitchFamily="18" charset="0"/>
                <a:cs typeface="Cambria" pitchFamily="18" charset="0"/>
              </a:rPr>
              <a:t> – Public Participation - Planning - energy security - regional communities!</a:t>
            </a:r>
          </a:p>
          <a:p>
            <a:pPr lvl="1" algn="l">
              <a:spcBef>
                <a:spcPts val="2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Deliberative</a:t>
            </a:r>
            <a:r>
              <a:rPr lang="en-AU" smtClean="0">
                <a:ea typeface="Cambria" pitchFamily="18" charset="0"/>
                <a:cs typeface="Cambria" pitchFamily="18" charset="0"/>
              </a:rPr>
              <a:t> process &amp; outcomes – Western Power.</a:t>
            </a:r>
          </a:p>
          <a:p>
            <a:pPr algn="l">
              <a:spcBef>
                <a:spcPts val="2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Abelson’s (2003) </a:t>
            </a:r>
            <a:r>
              <a:rPr lang="en-AU" b="1" smtClean="0">
                <a:ea typeface="Cambria" pitchFamily="18" charset="0"/>
                <a:cs typeface="Cambria" pitchFamily="18" charset="0"/>
              </a:rPr>
              <a:t>Deliberative Evaluative</a:t>
            </a:r>
            <a:r>
              <a:rPr lang="en-AU" smtClean="0">
                <a:ea typeface="Cambria" pitchFamily="18" charset="0"/>
                <a:cs typeface="Cambria" pitchFamily="18" charset="0"/>
              </a:rPr>
              <a:t> Framework!</a:t>
            </a:r>
            <a:endParaRPr lang="en-AU" smtClean="0">
              <a:cs typeface="Times New Roman" pitchFamily="18" charset="0"/>
            </a:endParaRPr>
          </a:p>
          <a:p>
            <a:pPr algn="l">
              <a:spcBef>
                <a:spcPts val="200"/>
              </a:spcBef>
              <a:buClr>
                <a:schemeClr val="accent2"/>
              </a:buClr>
              <a:buFont typeface="Wingdings" pitchFamily="2" charset="2"/>
              <a:buChar char="§"/>
            </a:pPr>
            <a:endParaRPr lang="en-AU" sz="1800" smtClean="0"/>
          </a:p>
        </p:txBody>
      </p:sp>
      <p:pic>
        <p:nvPicPr>
          <p:cNvPr id="6148" name="Picture 4" descr="Western Power 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1219200"/>
            <a:ext cx="1524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Western Power 1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3581400"/>
            <a:ext cx="1381125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>
          <a:xfrm>
            <a:off x="571500" y="571500"/>
            <a:ext cx="7878763" cy="495300"/>
          </a:xfrm>
        </p:spPr>
        <p:txBody>
          <a:bodyPr/>
          <a:lstStyle/>
          <a:p>
            <a:pPr algn="ctr"/>
            <a:r>
              <a:rPr lang="en-AU" u="sng" smtClean="0"/>
              <a:t>Context – Power Working Group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6781800" cy="5210175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Western Power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– 2 regional SW region.</a:t>
            </a:r>
            <a:endParaRPr lang="en-AU" sz="2800" smtClean="0">
              <a:cs typeface="Times New Roman" pitchFamily="18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Outrage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– Blackouts – Loss Income.</a:t>
            </a:r>
          </a:p>
          <a:p>
            <a:pPr lvl="1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Edge of Grid – Reliability.</a:t>
            </a:r>
            <a:endParaRPr lang="en-AU" sz="2800" smtClean="0">
              <a:cs typeface="Times New Roman" pitchFamily="18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Establishment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- Public Participation: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Typical </a:t>
            </a:r>
            <a:r>
              <a:rPr lang="en-AU" sz="2800" b="1" smtClean="0">
                <a:ea typeface="Cambria" pitchFamily="18" charset="0"/>
                <a:cs typeface="Cambria" pitchFamily="18" charset="0"/>
              </a:rPr>
              <a:t>stakeholders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(Shire, Business, Government/NGOs). </a:t>
            </a:r>
            <a:endParaRPr lang="en-AU" sz="2800" smtClean="0">
              <a:cs typeface="Times New Roman" pitchFamily="18" charset="0"/>
            </a:endParaRPr>
          </a:p>
          <a:p>
            <a:pPr lvl="1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14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Community A - </a:t>
            </a:r>
            <a:r>
              <a:rPr lang="en-AU" sz="2800" b="1" smtClean="0">
                <a:ea typeface="Cambria" pitchFamily="18" charset="0"/>
                <a:cs typeface="Cambria" pitchFamily="18" charset="0"/>
              </a:rPr>
              <a:t>3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Community B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Representation - Impacts.</a:t>
            </a:r>
            <a:endParaRPr lang="en-AU" sz="2800" smtClean="0">
              <a:cs typeface="Times New Roman" pitchFamily="18" charset="0"/>
            </a:endParaRPr>
          </a:p>
          <a:p>
            <a:pPr lvl="1"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Representatives - </a:t>
            </a:r>
            <a:r>
              <a:rPr lang="en-AU" sz="2800" b="1" smtClean="0">
                <a:ea typeface="Cambria" pitchFamily="18" charset="0"/>
                <a:cs typeface="Cambria" pitchFamily="18" charset="0"/>
              </a:rPr>
              <a:t>Expertise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.</a:t>
            </a:r>
            <a:endParaRPr lang="en-AU" sz="2800" smtClean="0">
              <a:cs typeface="Times New Roman" pitchFamily="18" charset="0"/>
            </a:endParaRPr>
          </a:p>
        </p:txBody>
      </p:sp>
      <p:pic>
        <p:nvPicPr>
          <p:cNvPr id="7173" name="Picture 7" descr="Denmark Town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10400" y="1600200"/>
            <a:ext cx="1576388" cy="157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Strickland Street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34200" y="4419600"/>
            <a:ext cx="1600200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61975" y="685800"/>
            <a:ext cx="7878763" cy="457200"/>
          </a:xfrm>
        </p:spPr>
        <p:txBody>
          <a:bodyPr/>
          <a:lstStyle/>
          <a:p>
            <a:r>
              <a:rPr lang="en-AU" u="sng" smtClean="0"/>
              <a:t>Characteristics - Represenatives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>
          <a:xfrm>
            <a:off x="609600" y="1357313"/>
            <a:ext cx="5791200" cy="5000625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Community A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- Environmental activists &amp; supporters – Values green solutions!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Community B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-Councillor, CEO, Govt – 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Neutral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– Social/Economic.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WIN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– Halt ‘Power Lines’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Feasibility – Local RE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AGENDA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– Learning Curve.</a:t>
            </a:r>
          </a:p>
        </p:txBody>
      </p:sp>
      <p:pic>
        <p:nvPicPr>
          <p:cNvPr id="8196" name="Picture 4" descr="Mining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2800" y="2819400"/>
            <a:ext cx="1433513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1" name="Picture 4" descr="coal fire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0800" y="4343400"/>
            <a:ext cx="1828800" cy="140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2" name="Picture 4" descr="environmentalist1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00" y="1295400"/>
            <a:ext cx="130968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561975" y="571500"/>
            <a:ext cx="6367463" cy="571500"/>
          </a:xfrm>
        </p:spPr>
        <p:txBody>
          <a:bodyPr/>
          <a:lstStyle/>
          <a:p>
            <a:pPr algn="ctr"/>
            <a:r>
              <a:rPr lang="en-AU" u="sng" smtClean="0"/>
              <a:t>PROCEDURAL ASPECTS - FORUMS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010400" cy="5105400"/>
          </a:xfrm>
        </p:spPr>
        <p:txBody>
          <a:bodyPr/>
          <a:lstStyle/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CHAIRED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- steep learning curve</a:t>
            </a:r>
            <a:r>
              <a:rPr lang="en-AU" sz="2800" b="1" smtClean="0">
                <a:ea typeface="Cambria" pitchFamily="18" charset="0"/>
                <a:cs typeface="Cambria" pitchFamily="18" charset="0"/>
              </a:rPr>
              <a:t>.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OBSERVE - 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feedback – Model.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ISSUE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– PROBLEMMATIC: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Representation – Differed Markedly:</a:t>
            </a: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14 V 3 representatives.</a:t>
            </a:r>
            <a:endParaRPr lang="en-AU" sz="2800" smtClean="0">
              <a:cs typeface="Times New Roman" pitchFamily="18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Human &amp; Social Capital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– Community A - Expertise RE systems.</a:t>
            </a:r>
            <a:endParaRPr lang="en-AU" sz="2800" smtClean="0">
              <a:cs typeface="Times New Roman" pitchFamily="18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knowledge &amp; resources!</a:t>
            </a:r>
            <a:endParaRPr lang="en-AU" sz="2800" smtClean="0">
              <a:cs typeface="Times New Roman" pitchFamily="18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Early Adopters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– political network.</a:t>
            </a:r>
            <a:endParaRPr lang="en-AU" sz="2800" smtClean="0">
              <a:cs typeface="Times New Roman" pitchFamily="18" charset="0"/>
            </a:endParaRPr>
          </a:p>
          <a:p>
            <a:pPr>
              <a:buClr>
                <a:schemeClr val="accent2"/>
              </a:buClr>
              <a:buFont typeface="Wingdings" pitchFamily="2" charset="2"/>
              <a:buChar char="§"/>
            </a:pPr>
            <a:r>
              <a:rPr lang="en-AU" sz="2800" b="1" smtClean="0">
                <a:cs typeface="Times New Roman" pitchFamily="18" charset="0"/>
              </a:rPr>
              <a:t>Entrepreneurs - </a:t>
            </a:r>
            <a:r>
              <a:rPr lang="en-AU" sz="2800" smtClean="0">
                <a:cs typeface="Times New Roman" pitchFamily="18" charset="0"/>
              </a:rPr>
              <a:t>energy initiatives.</a:t>
            </a:r>
            <a:endParaRPr lang="en-AU" sz="2800" smtClean="0"/>
          </a:p>
        </p:txBody>
      </p:sp>
      <p:pic>
        <p:nvPicPr>
          <p:cNvPr id="9223" name="Picture 6" descr="green skill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34200" y="1295400"/>
            <a:ext cx="171926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4" name="Picture 5" descr="IG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86600" y="4572000"/>
            <a:ext cx="1619250" cy="164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>
          <a:xfrm>
            <a:off x="561975" y="685800"/>
            <a:ext cx="7878763" cy="533400"/>
          </a:xfrm>
        </p:spPr>
        <p:txBody>
          <a:bodyPr/>
          <a:lstStyle/>
          <a:p>
            <a:r>
              <a:rPr lang="en-AU" u="sng" smtClean="0"/>
              <a:t>Community Expertise &amp; Facilitation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>
          <a:xfrm>
            <a:off x="685800" y="1357313"/>
            <a:ext cx="5486400" cy="5043487"/>
          </a:xfrm>
        </p:spPr>
        <p:txBody>
          <a:bodyPr/>
          <a:lstStyle/>
          <a:p>
            <a:pPr>
              <a:buClr>
                <a:srgbClr val="000099"/>
              </a:buClr>
              <a:buFont typeface="Wingdings" pitchFamily="2" charset="2"/>
              <a:buChar char="§"/>
            </a:pPr>
            <a:r>
              <a:rPr lang="en-AU" b="1" smtClean="0"/>
              <a:t>E</a:t>
            </a:r>
            <a:r>
              <a:rPr lang="en-AU" b="1" smtClean="0">
                <a:ea typeface="Cambria" pitchFamily="18" charset="0"/>
                <a:cs typeface="Cambria" pitchFamily="18" charset="0"/>
              </a:rPr>
              <a:t>nergy Efficient</a:t>
            </a:r>
            <a:r>
              <a:rPr lang="en-AU" smtClean="0">
                <a:ea typeface="Cambria" pitchFamily="18" charset="0"/>
                <a:cs typeface="Cambria" pitchFamily="18" charset="0"/>
              </a:rPr>
              <a:t> Educational Facility;</a:t>
            </a:r>
            <a:endParaRPr lang="en-AU" smtClean="0">
              <a:cs typeface="Times New Roman" pitchFamily="18" charset="0"/>
            </a:endParaRPr>
          </a:p>
          <a:p>
            <a:pPr>
              <a:buClr>
                <a:srgbClr val="000099"/>
              </a:buClr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Government funding - community-owned </a:t>
            </a:r>
            <a:r>
              <a:rPr lang="en-AU" b="1" smtClean="0">
                <a:ea typeface="Cambria" pitchFamily="18" charset="0"/>
                <a:cs typeface="Cambria" pitchFamily="18" charset="0"/>
              </a:rPr>
              <a:t>wind farm</a:t>
            </a:r>
            <a:r>
              <a:rPr lang="en-AU" smtClean="0">
                <a:ea typeface="Cambria" pitchFamily="18" charset="0"/>
                <a:cs typeface="Cambria" pitchFamily="18" charset="0"/>
              </a:rPr>
              <a:t>.</a:t>
            </a:r>
          </a:p>
          <a:p>
            <a:pPr>
              <a:buClr>
                <a:srgbClr val="000099"/>
              </a:buClr>
              <a:buFont typeface="Wingdings" pitchFamily="2" charset="2"/>
              <a:buChar char="§"/>
            </a:pPr>
            <a:r>
              <a:rPr lang="en-AU" b="1" u="sng" smtClean="0">
                <a:ea typeface="Cambria" pitchFamily="18" charset="0"/>
                <a:cs typeface="Cambria" pitchFamily="18" charset="0"/>
              </a:rPr>
              <a:t>Community A -</a:t>
            </a:r>
            <a:r>
              <a:rPr lang="en-AU" smtClean="0">
                <a:ea typeface="Cambria" pitchFamily="18" charset="0"/>
                <a:cs typeface="Cambria" pitchFamily="18" charset="0"/>
              </a:rPr>
              <a:t> numbers, status &amp; expertise – influence – initiatives.</a:t>
            </a:r>
          </a:p>
          <a:p>
            <a:pPr>
              <a:buClr>
                <a:srgbClr val="000099"/>
              </a:buClr>
              <a:buFont typeface="Wingdings" pitchFamily="2" charset="2"/>
              <a:buChar char="§"/>
            </a:pPr>
            <a:r>
              <a:rPr lang="en-AU" b="1" u="sng" smtClean="0">
                <a:ea typeface="Cambria" pitchFamily="18" charset="0"/>
                <a:cs typeface="Cambria" pitchFamily="18" charset="0"/>
              </a:rPr>
              <a:t>Community B</a:t>
            </a:r>
            <a:r>
              <a:rPr lang="en-AU" smtClean="0">
                <a:ea typeface="Cambria" pitchFamily="18" charset="0"/>
                <a:cs typeface="Cambria" pitchFamily="18" charset="0"/>
              </a:rPr>
              <a:t> less numbers &amp; expertise – reliant facilitation skills!</a:t>
            </a:r>
          </a:p>
          <a:p>
            <a:pPr>
              <a:buClr>
                <a:srgbClr val="000099"/>
              </a:buClr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CONSENSUS</a:t>
            </a:r>
            <a:r>
              <a:rPr lang="en-AU" smtClean="0">
                <a:ea typeface="Cambria" pitchFamily="18" charset="0"/>
                <a:cs typeface="Cambria" pitchFamily="18" charset="0"/>
              </a:rPr>
              <a:t> – feasibility planning</a:t>
            </a:r>
          </a:p>
          <a:p>
            <a:pPr>
              <a:buClr>
                <a:srgbClr val="000099"/>
              </a:buClr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Deliberation</a:t>
            </a:r>
            <a:r>
              <a:rPr lang="en-AU" smtClean="0">
                <a:ea typeface="Cambria" pitchFamily="18" charset="0"/>
                <a:cs typeface="Cambria" pitchFamily="18" charset="0"/>
              </a:rPr>
              <a:t> - fair procedural process.</a:t>
            </a:r>
            <a:endParaRPr lang="en-AU" smtClean="0">
              <a:cs typeface="Times New Roman" pitchFamily="18" charset="0"/>
            </a:endParaRPr>
          </a:p>
          <a:p>
            <a:pPr>
              <a:buClr>
                <a:srgbClr val="000099"/>
              </a:buClr>
              <a:buFont typeface="Wingdings" pitchFamily="2" charset="2"/>
              <a:buChar char="§"/>
            </a:pPr>
            <a:endParaRPr lang="en-AU" smtClean="0">
              <a:cs typeface="Times New Roman" pitchFamily="18" charset="0"/>
            </a:endParaRPr>
          </a:p>
        </p:txBody>
      </p:sp>
      <p:pic>
        <p:nvPicPr>
          <p:cNvPr id="12292" name="Picture 3" descr="WInd Farm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05600" y="3048000"/>
            <a:ext cx="16764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 descr="Facilitator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05600" y="4572000"/>
            <a:ext cx="1676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3" descr="CSL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1447800"/>
            <a:ext cx="1905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685800"/>
            <a:ext cx="7878763" cy="381000"/>
          </a:xfrm>
        </p:spPr>
        <p:txBody>
          <a:bodyPr/>
          <a:lstStyle/>
          <a:p>
            <a:pPr algn="ctr"/>
            <a:r>
              <a:rPr lang="en-AU" u="sng" smtClean="0"/>
              <a:t>Facilitation &amp; Power Dynamics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391400" cy="5105400"/>
          </a:xfrm>
        </p:spPr>
        <p:txBody>
          <a:bodyPr/>
          <a:lstStyle/>
          <a:p>
            <a:pPr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Community B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– Aspirations ignored! - </a:t>
            </a:r>
            <a:endParaRPr lang="en-AU" sz="2800" smtClean="0">
              <a:cs typeface="Times New Roman" pitchFamily="18" charset="0"/>
            </a:endParaRPr>
          </a:p>
          <a:p>
            <a:pPr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Disempowerment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&amp; alienation – Disengage!</a:t>
            </a:r>
          </a:p>
          <a:p>
            <a:pPr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Acknowledged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- uneven power dynamics!</a:t>
            </a:r>
          </a:p>
          <a:p>
            <a:pPr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sz="2800" b="1" smtClean="0">
                <a:cs typeface="Times New Roman" pitchFamily="18" charset="0"/>
              </a:rPr>
              <a:t>CHANGE</a:t>
            </a:r>
            <a:r>
              <a:rPr lang="en-AU" sz="2800" smtClean="0">
                <a:cs typeface="Times New Roman" pitchFamily="18" charset="0"/>
              </a:rPr>
              <a:t> -power relationship “institution &amp; community”. </a:t>
            </a:r>
          </a:p>
          <a:p>
            <a:pPr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INCORPORATED local knowledge - </a:t>
            </a:r>
            <a:r>
              <a:rPr lang="en-AU" sz="2800" b="1" smtClean="0">
                <a:ea typeface="Cambria" pitchFamily="18" charset="0"/>
                <a:cs typeface="Cambria" pitchFamily="18" charset="0"/>
              </a:rPr>
              <a:t>major cultural shift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- governance relations!</a:t>
            </a:r>
          </a:p>
          <a:p>
            <a:pPr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sz="2800" smtClean="0">
                <a:ea typeface="Cambria" pitchFamily="18" charset="0"/>
                <a:cs typeface="Cambria" pitchFamily="18" charset="0"/>
              </a:rPr>
              <a:t> INFLUENCE – management!</a:t>
            </a:r>
          </a:p>
          <a:p>
            <a:pPr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sz="2800" b="1" smtClean="0">
                <a:ea typeface="Cambria" pitchFamily="18" charset="0"/>
                <a:cs typeface="Cambria" pitchFamily="18" charset="0"/>
              </a:rPr>
              <a:t>Satisfied -</a:t>
            </a:r>
            <a:r>
              <a:rPr lang="en-AU" sz="2800" smtClean="0">
                <a:ea typeface="Cambria" pitchFamily="18" charset="0"/>
                <a:cs typeface="Cambria" pitchFamily="18" charset="0"/>
              </a:rPr>
              <a:t> governance &amp; energy goals!</a:t>
            </a:r>
            <a:endParaRPr lang="en-AU" sz="2800" smtClean="0">
              <a:cs typeface="Times New Roman" pitchFamily="18" charset="0"/>
            </a:endParaRPr>
          </a:p>
        </p:txBody>
      </p:sp>
      <p:pic>
        <p:nvPicPr>
          <p:cNvPr id="45060" name="Picture 4" descr="C:\Users\Diane\Pictures\governance 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1600200"/>
            <a:ext cx="1447800" cy="10810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61975" y="685800"/>
            <a:ext cx="7878763" cy="457200"/>
          </a:xfrm>
        </p:spPr>
        <p:txBody>
          <a:bodyPr/>
          <a:lstStyle/>
          <a:p>
            <a:pPr algn="ctr"/>
            <a:r>
              <a:rPr lang="en-AU" u="sng" smtClean="0"/>
              <a:t>Deliberative V Dominance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772400" cy="4724400"/>
          </a:xfrm>
        </p:spPr>
        <p:txBody>
          <a:bodyPr/>
          <a:lstStyle/>
          <a:p>
            <a:pPr>
              <a:spcAft>
                <a:spcPct val="5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Effectiveness - Favoured – Missed Issue!</a:t>
            </a:r>
          </a:p>
          <a:p>
            <a:pPr>
              <a:spcAft>
                <a:spcPct val="5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Powerful - 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deeply deliberative “open dialogue &amp; reasoned discussion”.  </a:t>
            </a:r>
            <a:endParaRPr lang="en-AU" smtClean="0">
              <a:cs typeface="Times New Roman" pitchFamily="18" charset="0"/>
            </a:endParaRPr>
          </a:p>
          <a:p>
            <a:pPr>
              <a:spcAft>
                <a:spcPct val="5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DOMINATED - 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more powerful - skilled, neutral facilitator.  </a:t>
            </a:r>
          </a:p>
          <a:p>
            <a:pPr>
              <a:spcAft>
                <a:spcPct val="5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smtClean="0">
                <a:ea typeface="Cambria" pitchFamily="18" charset="0"/>
                <a:cs typeface="Cambria" pitchFamily="18" charset="0"/>
              </a:rPr>
              <a:t>ATTRIBUTED – </a:t>
            </a:r>
            <a:r>
              <a:rPr lang="en-AU" b="1" smtClean="0">
                <a:ea typeface="Cambria" pitchFamily="18" charset="0"/>
                <a:cs typeface="Cambria" pitchFamily="18" charset="0"/>
              </a:rPr>
              <a:t>naivety</a:t>
            </a:r>
            <a:r>
              <a:rPr lang="en-AU" smtClean="0">
                <a:ea typeface="Cambria" pitchFamily="18" charset="0"/>
                <a:cs typeface="Cambria" pitchFamily="18" charset="0"/>
              </a:rPr>
              <a:t>!</a:t>
            </a:r>
          </a:p>
          <a:p>
            <a:pPr>
              <a:spcAft>
                <a:spcPct val="5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AU" b="1" smtClean="0">
                <a:ea typeface="Cambria" pitchFamily="18" charset="0"/>
                <a:cs typeface="Cambria" pitchFamily="18" charset="0"/>
              </a:rPr>
              <a:t>FAIR</a:t>
            </a:r>
            <a:r>
              <a:rPr lang="en-AU" smtClean="0">
                <a:ea typeface="Cambria" pitchFamily="18" charset="0"/>
                <a:cs typeface="Cambria" pitchFamily="18" charset="0"/>
              </a:rPr>
              <a:t> - Fi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rst time!</a:t>
            </a:r>
          </a:p>
          <a:p>
            <a:pPr>
              <a:spcAft>
                <a:spcPct val="50000"/>
              </a:spcAft>
              <a:buClr>
                <a:srgbClr val="000099"/>
              </a:buClr>
              <a:buSzPct val="150000"/>
              <a:buFont typeface="Wingdings" pitchFamily="2" charset="2"/>
              <a:buChar char="§"/>
            </a:pPr>
            <a:r>
              <a:rPr lang="en-US" b="1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INEXPERIENCE</a:t>
            </a:r>
            <a:r>
              <a:rPr lang="en-US" smtClean="0">
                <a:solidFill>
                  <a:srgbClr val="000000"/>
                </a:solidFill>
                <a:ea typeface="Cambria" pitchFamily="18" charset="0"/>
                <a:cs typeface="Cambria" pitchFamily="18" charset="0"/>
              </a:rPr>
              <a:t> – relied – experienced – process &amp; initiatives! </a:t>
            </a:r>
            <a:endParaRPr lang="en-AU" smtClean="0"/>
          </a:p>
        </p:txBody>
      </p:sp>
      <p:pic>
        <p:nvPicPr>
          <p:cNvPr id="46085" name="Picture 5" descr="C:\Users\Diane\Pictures\governance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9800" y="3657600"/>
            <a:ext cx="1676400" cy="1163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8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0066"/>
      </a:hlink>
      <a:folHlink>
        <a:srgbClr val="003399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FF0066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5548</TotalTime>
  <Words>978</Words>
  <Application>Microsoft PowerPoint</Application>
  <PresentationFormat>On-screen Show (4:3)</PresentationFormat>
  <Paragraphs>141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6" baseType="lpstr">
      <vt:lpstr>Times</vt:lpstr>
      <vt:lpstr>Arial</vt:lpstr>
      <vt:lpstr>Arial Black</vt:lpstr>
      <vt:lpstr>Wingdings</vt:lpstr>
      <vt:lpstr>Cambria</vt:lpstr>
      <vt:lpstr>Times New Roman</vt:lpstr>
      <vt:lpstr>Default Design</vt:lpstr>
      <vt:lpstr>    </vt:lpstr>
      <vt:lpstr>AGENDA</vt:lpstr>
      <vt:lpstr>Project Background</vt:lpstr>
      <vt:lpstr>Context – Power Working Group</vt:lpstr>
      <vt:lpstr>Characteristics - Represenatives</vt:lpstr>
      <vt:lpstr>PROCEDURAL ASPECTS - FORUMS</vt:lpstr>
      <vt:lpstr>Community Expertise &amp; Facilitation</vt:lpstr>
      <vt:lpstr>Facilitation &amp; Power Dynamics</vt:lpstr>
      <vt:lpstr>Deliberative V Dominance</vt:lpstr>
      <vt:lpstr>DECISION UNDERMINED</vt:lpstr>
      <vt:lpstr>Wind Farm Initiative - Challenged</vt:lpstr>
      <vt:lpstr>PROCEDURAL FAILURES</vt:lpstr>
      <vt:lpstr>Incorporating Diverse Needs &amp; Interests</vt:lpstr>
      <vt:lpstr>Outcomes Community Engagement</vt:lpstr>
      <vt:lpstr>Positive Outcomes</vt:lpstr>
      <vt:lpstr>Community Engagement Practitioners</vt:lpstr>
      <vt:lpstr>Barriers – Sustainable Energy Planning</vt:lpstr>
      <vt:lpstr>Conclusion</vt:lpstr>
      <vt:lpstr>Slide 19</vt:lpstr>
    </vt:vector>
  </TitlesOfParts>
  <Company>UTS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Ann Hobson</dc:creator>
  <cp:keywords/>
  <cp:lastModifiedBy>ISF</cp:lastModifiedBy>
  <cp:revision>315</cp:revision>
  <dcterms:created xsi:type="dcterms:W3CDTF">2007-03-05T02:54:54Z</dcterms:created>
  <dcterms:modified xsi:type="dcterms:W3CDTF">2010-02-18T01:04:38Z</dcterms:modified>
</cp:coreProperties>
</file>